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5" r:id="rId1"/>
    <p:sldMasterId id="2147483666" r:id="rId2"/>
  </p:sldMasterIdLst>
  <p:notesMasterIdLst>
    <p:notesMasterId r:id="rId20"/>
  </p:notesMasterIdLst>
  <p:sldIdLst>
    <p:sldId id="256" r:id="rId3"/>
    <p:sldId id="257" r:id="rId4"/>
    <p:sldId id="259" r:id="rId5"/>
    <p:sldId id="260" r:id="rId6"/>
    <p:sldId id="261" r:id="rId7"/>
    <p:sldId id="276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14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16A44F-2C6F-4401-B6E4-71852F19A2C0}" v="17" dt="2017-04-28T08:05:52.854"/>
    <p1510:client id="{DECDE3FA-4EAE-434F-8F51-849A5B3554C4}" v="4" dt="2017-04-28T08:07:29.913"/>
    <p1510:client id="{49909D4B-A937-46F6-90F1-28AF0C265717}" v="4" dt="2017-04-28T08:13:02.5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/>
              <a:t>The resolution was sponsored by Jordan, who also organized the Global Forum on Youth, Peace and Security (Aug, 2015).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SzPct val="100000"/>
              <a:defRPr sz="4800"/>
            </a:lvl1pPr>
            <a:lvl2pPr lvl="1" algn="ctr" rtl="0">
              <a:spcBef>
                <a:spcPts val="0"/>
              </a:spcBef>
              <a:buSzPct val="100000"/>
              <a:defRPr sz="4800"/>
            </a:lvl2pPr>
            <a:lvl3pPr lvl="2" algn="ctr" rtl="0">
              <a:spcBef>
                <a:spcPts val="0"/>
              </a:spcBef>
              <a:buSzPct val="100000"/>
              <a:defRPr sz="4800"/>
            </a:lvl3pPr>
            <a:lvl4pPr lvl="3" algn="ctr" rtl="0">
              <a:spcBef>
                <a:spcPts val="0"/>
              </a:spcBef>
              <a:buSzPct val="100000"/>
              <a:defRPr sz="4800"/>
            </a:lvl4pPr>
            <a:lvl5pPr lvl="4" algn="ctr" rtl="0">
              <a:spcBef>
                <a:spcPts val="0"/>
              </a:spcBef>
              <a:buSzPct val="100000"/>
              <a:defRPr sz="4800"/>
            </a:lvl5pPr>
            <a:lvl6pPr lvl="5" algn="ctr" rtl="0">
              <a:spcBef>
                <a:spcPts val="0"/>
              </a:spcBef>
              <a:buSzPct val="100000"/>
              <a:defRPr sz="4800"/>
            </a:lvl6pPr>
            <a:lvl7pPr lvl="6" algn="ctr" rtl="0">
              <a:spcBef>
                <a:spcPts val="0"/>
              </a:spcBef>
              <a:buSzPct val="100000"/>
              <a:defRPr sz="4800"/>
            </a:lvl7pPr>
            <a:lvl8pPr lvl="7" algn="ctr" rtl="0">
              <a:spcBef>
                <a:spcPts val="0"/>
              </a:spcBef>
              <a:buSzPct val="100000"/>
              <a:defRPr sz="4800"/>
            </a:lvl8pPr>
            <a:lvl9pPr lvl="8" algn="ctr" rtl="0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GB" sz="1000">
                <a:solidFill>
                  <a:schemeClr val="dk2"/>
                </a:solidFill>
              </a:rPr>
              <a:t>‹#›</a:t>
            </a:fld>
            <a:endParaRPr lang="en-GB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 lvl="1" rtl="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 lvl="4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 lvl="5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 lvl="6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 lvl="7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 lvl="8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fld id="{00000000-1234-1234-1234-123412341234}" type="slidenum">
              <a:rPr lang="en-GB" sz="1300">
                <a:solidFill>
                  <a:schemeClr val="dk1"/>
                </a:solidFill>
              </a:rPr>
              <a:t>‹#›</a:t>
            </a:fld>
            <a:endParaRPr lang="en-GB" sz="1300">
              <a:solidFill>
                <a:schemeClr val="dk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2" r:id="rId2"/>
    <p:sldLayoutId id="2147483663" r:id="rId3"/>
    <p:sldLayoutId id="214748366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1631570353838761/?fref=t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unoy.org/2250-toolkit" TargetMode="External"/><Relationship Id="rId4" Type="http://schemas.openxmlformats.org/officeDocument/2006/relationships/hyperlink" Target="https://www.facebook.com/groups/1681163268778459/?fref=t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ctrTitle"/>
          </p:nvPr>
        </p:nvSpPr>
        <p:spPr>
          <a:xfrm>
            <a:off x="882321" y="714375"/>
            <a:ext cx="6817211" cy="26035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GB" sz="4000">
                <a:solidFill>
                  <a:srgbClr val="3D1463"/>
                </a:solidFill>
                <a:latin typeface="Raleway"/>
                <a:ea typeface="Raleway"/>
                <a:cs typeface="Raleway"/>
                <a:sym typeface="Raleway"/>
              </a:rPr>
              <a:t>PÄÄTÖSLAUSELMA 2250 </a:t>
            </a:r>
            <a:br>
              <a:rPr lang="en-GB" sz="4000">
                <a:solidFill>
                  <a:schemeClr val="tx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4400">
                <a:solidFill>
                  <a:srgbClr val="3D1463"/>
                </a:solidFill>
                <a:latin typeface="Raleway"/>
                <a:ea typeface="Raleway"/>
                <a:cs typeface="Raleway"/>
                <a:sym typeface="Raleway"/>
              </a:rPr>
              <a:t>NUORET RAUHA JA TURVALLISUU</a:t>
            </a:r>
            <a:r>
              <a:rPr lang="en-GB" sz="4000">
                <a:solidFill>
                  <a:srgbClr val="3D1463"/>
                </a:solidFill>
                <a:latin typeface="Raleway"/>
                <a:ea typeface="Raleway"/>
                <a:cs typeface="Raleway"/>
                <a:sym typeface="Raleway"/>
              </a:rPr>
              <a:t>S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subTitle" idx="1"/>
          </p:nvPr>
        </p:nvSpPr>
        <p:spPr>
          <a:xfrm>
            <a:off x="1018756" y="3812017"/>
            <a:ext cx="6544340" cy="955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7931"/>
              <a:buFont typeface="Arial"/>
              <a:buNone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Hyväksytty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turvallisuusneuvostossa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9.12.2015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ctrTitle"/>
          </p:nvPr>
        </p:nvSpPr>
        <p:spPr>
          <a:xfrm>
            <a:off x="661720" y="203074"/>
            <a:ext cx="5604899" cy="80944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>
              <a:solidFill>
                <a:srgbClr val="3D146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3" name="Shape 163"/>
          <p:cNvSpPr txBox="1"/>
          <p:nvPr/>
        </p:nvSpPr>
        <p:spPr>
          <a:xfrm>
            <a:off x="1827025" y="1951800"/>
            <a:ext cx="5525699" cy="183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64" name="Shape 164"/>
          <p:cNvSpPr txBox="1"/>
          <p:nvPr/>
        </p:nvSpPr>
        <p:spPr>
          <a:xfrm>
            <a:off x="562462" y="95250"/>
            <a:ext cx="7244439" cy="39227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600"/>
              </a:spcBef>
              <a:buNone/>
            </a:pPr>
            <a:r>
              <a:rPr lang="en-GB" sz="2200" b="1">
                <a:solidFill>
                  <a:srgbClr val="3D1463"/>
                </a:solidFill>
                <a:latin typeface="Open Sans"/>
                <a:ea typeface="Open Sans"/>
                <a:cs typeface="Open Sans"/>
                <a:sym typeface="Open Sans"/>
              </a:rPr>
              <a:t>ESIPUHE</a:t>
            </a:r>
          </a:p>
          <a:p>
            <a:pPr lvl="0" rtl="0">
              <a:lnSpc>
                <a:spcPct val="115000"/>
              </a:lnSpc>
              <a:spcBef>
                <a:spcPts val="600"/>
              </a:spcBef>
              <a:buNone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Päätöslauselma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...</a:t>
            </a:r>
          </a:p>
          <a:p>
            <a:pPr marL="457200" indent="-355600">
              <a:lnSpc>
                <a:spcPct val="150000"/>
              </a:lnSpc>
              <a:spcBef>
                <a:spcPts val="600"/>
              </a:spcBef>
              <a:buSzPct val="100000"/>
              <a:buFont typeface="Open Sans"/>
              <a:buChar char="❖"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Tunnustaa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myötävaikuttavan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positiivisesti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rauhan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turvallisuuden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rakentamisessa</a:t>
            </a:r>
            <a:endParaRPr lang="en-GB" sz="20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55600" rtl="0">
              <a:lnSpc>
                <a:spcPct val="150000"/>
              </a:lnSpc>
              <a:spcBef>
                <a:spcPts val="600"/>
              </a:spcBef>
              <a:buSzPct val="100000"/>
              <a:buFont typeface="Open Sans"/>
              <a:buChar char="❖"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Toteaa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tärkeän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roolin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konfliktien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ehkäisemisessä</a:t>
            </a:r>
            <a:endParaRPr lang="en-GB" sz="20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55600" rtl="0">
              <a:lnSpc>
                <a:spcPct val="150000"/>
              </a:lnSpc>
              <a:spcBef>
                <a:spcPts val="600"/>
              </a:spcBef>
              <a:buSzPct val="100000"/>
              <a:buFont typeface="Open Sans"/>
              <a:buChar char="❖"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Toteaa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osallistumisen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olevan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avainasemassa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kestävyyden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rauhanrakentamisen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menestyksekkäässä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edistämisessä</a:t>
            </a:r>
            <a:endParaRPr lang="en-GB" sz="20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ctrTitle"/>
          </p:nvPr>
        </p:nvSpPr>
        <p:spPr>
          <a:xfrm>
            <a:off x="966520" y="115736"/>
            <a:ext cx="5604899" cy="1085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>
              <a:solidFill>
                <a:srgbClr val="3D146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0" name="Shape 170"/>
          <p:cNvSpPr txBox="1"/>
          <p:nvPr/>
        </p:nvSpPr>
        <p:spPr>
          <a:xfrm>
            <a:off x="1827025" y="1951800"/>
            <a:ext cx="5525699" cy="183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71" name="Shape 171"/>
          <p:cNvSpPr txBox="1"/>
          <p:nvPr/>
        </p:nvSpPr>
        <p:spPr>
          <a:xfrm>
            <a:off x="509066" y="115736"/>
            <a:ext cx="8492836" cy="28610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600"/>
              </a:spcBef>
              <a:buSzPct val="45833"/>
              <a:buNone/>
            </a:pPr>
            <a:r>
              <a:rPr lang="en-GB" sz="2200" b="1">
                <a:solidFill>
                  <a:srgbClr val="3D1463"/>
                </a:solidFill>
                <a:latin typeface="Open Sans"/>
                <a:ea typeface="Open Sans"/>
                <a:cs typeface="Open Sans"/>
                <a:sym typeface="Open Sans"/>
              </a:rPr>
              <a:t>OSALLISTUMINEN</a:t>
            </a:r>
            <a:endParaRPr lang="en-GB" sz="2200">
              <a:solidFill>
                <a:srgbClr val="3D146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rtl="0">
              <a:lnSpc>
                <a:spcPct val="150000"/>
              </a:lnSpc>
              <a:spcBef>
                <a:spcPts val="600"/>
              </a:spcBef>
              <a:buSzPct val="55000"/>
              <a:buNone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Päätöslauselma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pyytää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jäsenmaita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marL="457200" lvl="0" indent="-3556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Open Sans"/>
              <a:buChar char="❖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Lisäämään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osallistamista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päätöksentekoon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kaikilla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tasoilla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 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konfliktien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 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ehkäisemiseksi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päättämiseksi</a:t>
            </a:r>
            <a:endParaRPr lang="en-GB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556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Open Sans"/>
              <a:buChar char="❖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Ottamaan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osallistamisen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näkökulmat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huomioon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neuvotteluissa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rauhansopimuksissa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</p:txBody>
      </p:sp>
      <p:sp>
        <p:nvSpPr>
          <p:cNvPr id="2" name="Tekstiruutu 1"/>
          <p:cNvSpPr txBox="1"/>
          <p:nvPr/>
        </p:nvSpPr>
        <p:spPr>
          <a:xfrm>
            <a:off x="1081260" y="3063574"/>
            <a:ext cx="784915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4500" lvl="4" indent="-3429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tarpeiden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huomioon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ottaminen</a:t>
            </a:r>
            <a:endParaRPr lang="en-GB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44500" lvl="4" indent="-3429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paikallisten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oma-aloitteisuuden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tukeminen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rauhanprosessissa</a:t>
            </a:r>
            <a:endParaRPr lang="en-GB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44500" lvl="4" indent="-3429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voimaannuttaminen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rauhanrakennuksessa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konfliktien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ratkaisemisessa</a:t>
            </a:r>
            <a:endParaRPr lang="en-GB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endParaRPr lang="fi-FI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ctrTitle"/>
          </p:nvPr>
        </p:nvSpPr>
        <p:spPr>
          <a:xfrm>
            <a:off x="980375" y="233500"/>
            <a:ext cx="5604899" cy="1085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>
              <a:solidFill>
                <a:srgbClr val="3D146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7" name="Shape 177"/>
          <p:cNvSpPr txBox="1"/>
          <p:nvPr/>
        </p:nvSpPr>
        <p:spPr>
          <a:xfrm>
            <a:off x="1827025" y="1951800"/>
            <a:ext cx="5525699" cy="183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78" name="Shape 178"/>
          <p:cNvSpPr txBox="1"/>
          <p:nvPr/>
        </p:nvSpPr>
        <p:spPr>
          <a:xfrm>
            <a:off x="533287" y="126380"/>
            <a:ext cx="7339279" cy="47259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600"/>
              </a:spcBef>
              <a:buSzPct val="45833"/>
              <a:buNone/>
            </a:pPr>
            <a:r>
              <a:rPr lang="en-GB" sz="2200" b="1">
                <a:solidFill>
                  <a:srgbClr val="3D1463"/>
                </a:solidFill>
                <a:latin typeface="Open Sans"/>
                <a:ea typeface="Open Sans"/>
                <a:cs typeface="Open Sans"/>
                <a:sym typeface="Open Sans"/>
              </a:rPr>
              <a:t>SUOJELU</a:t>
            </a:r>
          </a:p>
          <a:p>
            <a:pPr lvl="0" rtl="0">
              <a:lnSpc>
                <a:spcPct val="150000"/>
              </a:lnSpc>
              <a:spcBef>
                <a:spcPts val="600"/>
              </a:spcBef>
              <a:buSzPct val="55000"/>
              <a:buNone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Päätöslauselma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vaatii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jäsenmaita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marL="457200" lvl="0" indent="-355600" rtl="0">
              <a:lnSpc>
                <a:spcPct val="150000"/>
              </a:lnSpc>
              <a:spcBef>
                <a:spcPts val="600"/>
              </a:spcBef>
              <a:buClr>
                <a:schemeClr val="dk1"/>
              </a:buClr>
              <a:buSzPct val="100000"/>
              <a:buFont typeface="Open Sans"/>
              <a:buChar char="❖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Takaamaan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siviilien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elämien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ihmisoikeuksien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suojelun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aseellisissa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konflikteissa</a:t>
            </a:r>
            <a:endParaRPr lang="en-GB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55600" rtl="0">
              <a:lnSpc>
                <a:spcPct val="150000"/>
              </a:lnSpc>
              <a:spcBef>
                <a:spcPts val="600"/>
              </a:spcBef>
              <a:buClr>
                <a:schemeClr val="dk1"/>
              </a:buClr>
              <a:buSzPct val="100000"/>
              <a:buFont typeface="Open Sans"/>
              <a:buChar char="❖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Takaamaan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suojelun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seksuaaliselta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väkivallalta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sekä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sukupuolistuneelta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väkivallalta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 </a:t>
            </a:r>
          </a:p>
          <a:p>
            <a:pPr marL="457200" lvl="0" indent="-355600" rtl="0">
              <a:lnSpc>
                <a:spcPct val="150000"/>
              </a:lnSpc>
              <a:spcBef>
                <a:spcPts val="600"/>
              </a:spcBef>
              <a:buClr>
                <a:schemeClr val="dk1"/>
              </a:buClr>
              <a:buSzPct val="100000"/>
              <a:buFont typeface="Open Sans"/>
              <a:buChar char="❖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Tutkimaan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nostamaan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syytteet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nuoriin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siviileihin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kohdistuvista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rikoksista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mukaan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lukien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kansanmurha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rikokset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ihmisyyttä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vastaan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sotarikokset</a:t>
            </a:r>
            <a:endParaRPr lang="en-GB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ctrTitle"/>
          </p:nvPr>
        </p:nvSpPr>
        <p:spPr>
          <a:xfrm>
            <a:off x="980375" y="233500"/>
            <a:ext cx="5604899" cy="1085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>
              <a:solidFill>
                <a:srgbClr val="3D146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4" name="Shape 184"/>
          <p:cNvSpPr txBox="1"/>
          <p:nvPr/>
        </p:nvSpPr>
        <p:spPr>
          <a:xfrm>
            <a:off x="1827025" y="1951800"/>
            <a:ext cx="5525699" cy="183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85" name="Shape 185"/>
          <p:cNvSpPr txBox="1"/>
          <p:nvPr/>
        </p:nvSpPr>
        <p:spPr>
          <a:xfrm>
            <a:off x="526873" y="70431"/>
            <a:ext cx="8243454" cy="494875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600"/>
              </a:spcBef>
              <a:buSzPct val="45833"/>
              <a:buNone/>
            </a:pPr>
            <a:r>
              <a:rPr lang="en-GB" sz="2200" b="1">
                <a:solidFill>
                  <a:srgbClr val="3D1463"/>
                </a:solidFill>
                <a:latin typeface="Open Sans"/>
                <a:ea typeface="Open Sans"/>
                <a:cs typeface="Open Sans"/>
                <a:sym typeface="Open Sans"/>
              </a:rPr>
              <a:t>ENNALTAEHKÄISY</a:t>
            </a:r>
          </a:p>
          <a:p>
            <a:pPr lvl="0" rtl="0">
              <a:lnSpc>
                <a:spcPct val="150000"/>
              </a:lnSpc>
              <a:spcBef>
                <a:spcPts val="600"/>
              </a:spcBef>
              <a:buSzPct val="55000"/>
              <a:buNone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Päätöslauselma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kehottaa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jäsenmaita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marL="457200" lvl="0" indent="-355600" rtl="0">
              <a:lnSpc>
                <a:spcPct val="150000"/>
              </a:lnSpc>
              <a:spcBef>
                <a:spcPts val="600"/>
              </a:spcBef>
              <a:buClr>
                <a:schemeClr val="dk1"/>
              </a:buClr>
              <a:buSzPct val="100000"/>
              <a:buFont typeface="Open Sans"/>
              <a:buChar char="❖"/>
            </a:pP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Luomaan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mahdollistavan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ympäristön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missä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eritaustaiset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nuoret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voivat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edistää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sosiaalista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yhteenkuuluvuutta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saada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tukea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järjestääkseen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tapahtumia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väkivallan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ehkäisemiseksi</a:t>
            </a:r>
            <a:endParaRPr lang="en-GB" sz="19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55600" rtl="0">
              <a:lnSpc>
                <a:spcPct val="150000"/>
              </a:lnSpc>
              <a:spcBef>
                <a:spcPts val="600"/>
              </a:spcBef>
              <a:buClr>
                <a:schemeClr val="dk1"/>
              </a:buClr>
              <a:buSzPct val="100000"/>
              <a:buFont typeface="Open Sans"/>
              <a:buChar char="❖"/>
            </a:pP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Luomaan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nuorisoystävällisiä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linjauksia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jotka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edistävät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osallistumista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rauhanrakennukseen</a:t>
            </a:r>
            <a:endParaRPr lang="en-GB" sz="19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55600" rtl="0">
              <a:lnSpc>
                <a:spcPct val="150000"/>
              </a:lnSpc>
              <a:spcBef>
                <a:spcPts val="600"/>
              </a:spcBef>
              <a:buClr>
                <a:schemeClr val="dk1"/>
              </a:buClr>
              <a:buSzPct val="100000"/>
              <a:buFont typeface="Open Sans"/>
              <a:buChar char="❖"/>
            </a:pP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Tarjoamaan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nuorille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laadukasta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koulutusta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rauhan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säilyttämiseksi</a:t>
            </a:r>
            <a:endParaRPr lang="en-GB" sz="19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55600" rtl="0">
              <a:lnSpc>
                <a:spcPct val="150000"/>
              </a:lnSpc>
              <a:spcBef>
                <a:spcPts val="600"/>
              </a:spcBef>
              <a:buClr>
                <a:schemeClr val="dk1"/>
              </a:buClr>
              <a:buSzPct val="100000"/>
              <a:buFont typeface="Open Sans"/>
              <a:buChar char="❖"/>
            </a:pP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Edistämään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rauhallista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suvaitsevaista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monikulttuurista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lang="en-GB" sz="195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1950" err="1">
                <a:latin typeface="Open Sans"/>
                <a:ea typeface="Open Sans"/>
                <a:cs typeface="Open Sans"/>
                <a:sym typeface="Open Sans"/>
              </a:rPr>
              <a:t>uskontojen</a:t>
            </a:r>
            <a:r>
              <a:rPr lang="en-GB" sz="195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latin typeface="Open Sans"/>
                <a:ea typeface="Open Sans"/>
                <a:cs typeface="Open Sans"/>
                <a:sym typeface="Open Sans"/>
              </a:rPr>
              <a:t>välistä</a:t>
            </a:r>
            <a:r>
              <a:rPr lang="en-GB" sz="1950">
                <a:latin typeface="Open Sans"/>
                <a:ea typeface="Open Sans"/>
                <a:cs typeface="Open Sans"/>
                <a:sym typeface="Open Sans"/>
              </a:rPr>
              <a:t> 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vuoropuhelua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sisältävää</a:t>
            </a:r>
            <a:r>
              <a:rPr lang="en-GB" sz="19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95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yhteiskuntaa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ctrTitle"/>
          </p:nvPr>
        </p:nvSpPr>
        <p:spPr>
          <a:xfrm>
            <a:off x="980375" y="233500"/>
            <a:ext cx="5604899" cy="1085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>
              <a:solidFill>
                <a:srgbClr val="3D146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1" name="Shape 191"/>
          <p:cNvSpPr txBox="1"/>
          <p:nvPr/>
        </p:nvSpPr>
        <p:spPr>
          <a:xfrm>
            <a:off x="1827025" y="1951800"/>
            <a:ext cx="5525699" cy="183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2" name="Shape 192"/>
          <p:cNvSpPr txBox="1"/>
          <p:nvPr/>
        </p:nvSpPr>
        <p:spPr>
          <a:xfrm>
            <a:off x="534165" y="128308"/>
            <a:ext cx="8416276" cy="47040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600"/>
              </a:spcBef>
              <a:buSzPct val="45833"/>
            </a:pPr>
            <a:r>
              <a:rPr lang="en-GB" sz="2200" b="1">
                <a:solidFill>
                  <a:srgbClr val="3D1463"/>
                </a:solidFill>
                <a:latin typeface="Open Sans"/>
                <a:ea typeface="Open Sans"/>
                <a:cs typeface="Open Sans"/>
                <a:sym typeface="Open Sans"/>
              </a:rPr>
              <a:t>KUMPPANUUS</a:t>
            </a:r>
          </a:p>
          <a:p>
            <a:pPr>
              <a:lnSpc>
                <a:spcPct val="150000"/>
              </a:lnSpc>
              <a:spcBef>
                <a:spcPts val="600"/>
              </a:spcBef>
              <a:buSzPct val="45833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Päätöslauselma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pyytää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jäsenmaita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luomaan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 </a:t>
            </a:r>
          </a:p>
          <a:p>
            <a:pPr>
              <a:lnSpc>
                <a:spcPct val="150000"/>
              </a:lnSpc>
              <a:spcBef>
                <a:spcPts val="600"/>
              </a:spcBef>
              <a:buSzPct val="45833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vahvistamaan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kumppanuuksia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relevanttien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toimijoiden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kanssa</a:t>
            </a:r>
            <a:endParaRPr lang="en-GB" sz="200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v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Tukemalla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YK:n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elimiä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jotka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edistävät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rauhaa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kehitystä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tasa-arvoa</a:t>
            </a:r>
            <a:endParaRPr lang="en-GB" sz="200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v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Ottamalla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nuoria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mukaan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rauhanrakentamisstrategioiden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kehittämiseen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konfliktien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aikana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jälkeen</a:t>
            </a:r>
            <a:endParaRPr lang="en-GB" sz="200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342900" rtl="0">
              <a:lnSpc>
                <a:spcPct val="15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v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Ottamalla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paikallisia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ihmisiä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mukaan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toimintaan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väkivaltaisten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ääriliikkeiden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vastustamiseksi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yhteenkuuluvuuden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edistämiseksi</a:t>
            </a:r>
            <a:endParaRPr lang="en-GB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ctrTitle"/>
          </p:nvPr>
        </p:nvSpPr>
        <p:spPr>
          <a:xfrm>
            <a:off x="949224" y="292986"/>
            <a:ext cx="5604899" cy="1085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>
              <a:solidFill>
                <a:srgbClr val="3D146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8" name="Shape 198"/>
          <p:cNvSpPr txBox="1"/>
          <p:nvPr/>
        </p:nvSpPr>
        <p:spPr>
          <a:xfrm>
            <a:off x="1827025" y="1951800"/>
            <a:ext cx="5525699" cy="183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9" name="Shape 199"/>
          <p:cNvSpPr txBox="1"/>
          <p:nvPr/>
        </p:nvSpPr>
        <p:spPr>
          <a:xfrm>
            <a:off x="510317" y="146849"/>
            <a:ext cx="7826073" cy="470547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buSzPct val="55000"/>
            </a:pPr>
            <a:r>
              <a:rPr lang="en-GB" sz="2200" b="1">
                <a:solidFill>
                  <a:srgbClr val="3D1463"/>
                </a:solidFill>
                <a:latin typeface="Open Sans"/>
                <a:ea typeface="Open Sans"/>
                <a:cs typeface="Open Sans"/>
                <a:sym typeface="Open Sans"/>
              </a:rPr>
              <a:t>ASEIDENRIISUNTA, KOTIUTTAMINEN JA INTEGROIMINEN TAKAISIN YHTEISKUNTAAN</a:t>
            </a:r>
            <a:endParaRPr lang="en-GB" sz="2200">
              <a:solidFill>
                <a:srgbClr val="3D146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buSzPct val="55000"/>
            </a:pPr>
            <a:r>
              <a:rPr lang="en-GB" sz="2000" err="1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Päätöslauselma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vaatii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jäsenmaita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huomioimaan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tarpeet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aseidenriisunnassa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kotiuttamisessa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uudelleenintegroinnissa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marL="457200" lvl="1" indent="-355600">
              <a:lnSpc>
                <a:spcPct val="150000"/>
              </a:lnSpc>
              <a:buClr>
                <a:schemeClr val="dk1"/>
              </a:buClr>
              <a:buSzPct val="100000"/>
              <a:buFont typeface="Open Sans"/>
              <a:buChar char="❖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Panostaminen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työllistymiseen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syrjäytymisen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ehkäisemiseksi</a:t>
            </a:r>
            <a:endParaRPr lang="en-GB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1" indent="-355600">
              <a:lnSpc>
                <a:spcPct val="150000"/>
              </a:lnSpc>
              <a:buClr>
                <a:schemeClr val="dk1"/>
              </a:buClr>
              <a:buSzPct val="100000"/>
              <a:buFont typeface="Open Sans"/>
              <a:buChar char="❖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Panostaminen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kapasiteetin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taitojen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kasvattamiseen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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työvoiman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 -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markkinoiden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kohtaaminen</a:t>
            </a:r>
            <a:endParaRPr lang="en-GB" sz="2000">
              <a:solidFill>
                <a:schemeClr val="dk1"/>
              </a:solidFill>
              <a:latin typeface="Open Sans"/>
              <a:ea typeface="Open Sans"/>
              <a:cs typeface="Open Sans"/>
              <a:sym typeface="Wingdings" panose="05000000000000000000" pitchFamily="2" charset="2"/>
            </a:endParaRPr>
          </a:p>
          <a:p>
            <a:pPr marL="457200" lvl="1" indent="-355600">
              <a:lnSpc>
                <a:spcPct val="150000"/>
              </a:lnSpc>
              <a:buClr>
                <a:schemeClr val="dk1"/>
              </a:buClr>
              <a:buSzPct val="100000"/>
              <a:buFont typeface="Open Sans"/>
              <a:buChar char="❖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johtamien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yritysten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rauhaa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rakentavien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organisaatioiden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tukeminen</a:t>
            </a:r>
            <a:endParaRPr lang="en-GB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ctrTitle"/>
          </p:nvPr>
        </p:nvSpPr>
        <p:spPr>
          <a:xfrm>
            <a:off x="814121" y="121250"/>
            <a:ext cx="5604899" cy="1085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>
              <a:solidFill>
                <a:srgbClr val="3D146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5" name="Shape 205"/>
          <p:cNvSpPr txBox="1"/>
          <p:nvPr/>
        </p:nvSpPr>
        <p:spPr>
          <a:xfrm>
            <a:off x="1827025" y="1951800"/>
            <a:ext cx="5525699" cy="183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06" name="Shape 206"/>
          <p:cNvSpPr txBox="1"/>
          <p:nvPr/>
        </p:nvSpPr>
        <p:spPr>
          <a:xfrm>
            <a:off x="566066" y="221366"/>
            <a:ext cx="8047616" cy="479635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buSzPct val="45833"/>
              <a:buNone/>
            </a:pPr>
            <a:r>
              <a:rPr lang="en-GB" sz="2200" b="1">
                <a:solidFill>
                  <a:srgbClr val="3D1463"/>
                </a:solidFill>
                <a:latin typeface="Open Sans"/>
                <a:ea typeface="Open Sans"/>
                <a:cs typeface="Open Sans"/>
                <a:sym typeface="Open Sans"/>
              </a:rPr>
              <a:t>SEURAAVAT ASKELEET</a:t>
            </a:r>
          </a:p>
          <a:p>
            <a:pPr lvl="0" rtl="0">
              <a:lnSpc>
                <a:spcPct val="150000"/>
              </a:lnSpc>
              <a:spcBef>
                <a:spcPts val="0"/>
              </a:spcBef>
              <a:buSzPct val="55000"/>
              <a:buNone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Vihdoin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päätöslauselma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…</a:t>
            </a:r>
          </a:p>
          <a:p>
            <a:pPr marL="457200" lvl="0" indent="-3556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Open Sans"/>
              <a:buChar char="❖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Vaatii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YK:ta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parantamaan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yhteistyötä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vuorovaikutusta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tarpeiden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kohtaamiseksi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aseellisissa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konflikteissa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konfliktien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jälkeisenä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aikana</a:t>
            </a:r>
            <a:endParaRPr lang="en-GB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556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Open Sans"/>
              <a:buChar char="❖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Pyytää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pääsihteeriä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toimeenpanemaan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tutkimuksen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positiivisesta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roolista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rauhanprosessissa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konfliktien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ratkomisessa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 </a:t>
            </a:r>
          </a:p>
          <a:p>
            <a:pPr marL="457200" lvl="0" indent="-3556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Open Sans"/>
              <a:buChar char="❖"/>
            </a:pP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Pyytää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pääsihteeriä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pitämään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turvallisuusneuvoston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ajantasalla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päätöslauselmaan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liittyvistä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toimenpiteistä</a:t>
            </a:r>
            <a:endParaRPr lang="en-GB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ctrTitle"/>
          </p:nvPr>
        </p:nvSpPr>
        <p:spPr>
          <a:xfrm>
            <a:off x="574926" y="272224"/>
            <a:ext cx="5604899" cy="1085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GB" sz="4000" err="1">
                <a:solidFill>
                  <a:srgbClr val="3D1463"/>
                </a:solidFill>
                <a:latin typeface="Raleway"/>
                <a:ea typeface="Raleway"/>
                <a:cs typeface="Raleway"/>
                <a:sym typeface="Raleway"/>
              </a:rPr>
              <a:t>Keskustele</a:t>
            </a:r>
            <a:r>
              <a:rPr lang="en-GB" sz="4000">
                <a:solidFill>
                  <a:srgbClr val="3D1463"/>
                </a:solidFill>
                <a:latin typeface="Raleway"/>
                <a:ea typeface="Raleway"/>
                <a:cs typeface="Raleway"/>
                <a:sym typeface="Raleway"/>
              </a:rPr>
              <a:t>…</a:t>
            </a:r>
          </a:p>
        </p:txBody>
      </p:sp>
      <p:sp>
        <p:nvSpPr>
          <p:cNvPr id="212" name="Shape 212"/>
          <p:cNvSpPr txBox="1"/>
          <p:nvPr/>
        </p:nvSpPr>
        <p:spPr>
          <a:xfrm>
            <a:off x="1827025" y="1951800"/>
            <a:ext cx="5525699" cy="183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13" name="Shape 213"/>
          <p:cNvSpPr txBox="1"/>
          <p:nvPr/>
        </p:nvSpPr>
        <p:spPr>
          <a:xfrm>
            <a:off x="505263" y="1514475"/>
            <a:ext cx="8506266" cy="289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19100" lvl="0" indent="-342900" rtl="0">
              <a:lnSpc>
                <a:spcPct val="150000"/>
              </a:lnSpc>
              <a:spcBef>
                <a:spcPts val="60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4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Twitterissä</a:t>
            </a:r>
            <a:r>
              <a:rPr lang="en-GB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 #2250fi </a:t>
            </a:r>
            <a:r>
              <a:rPr lang="en-GB" sz="240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#YPS #</a:t>
            </a:r>
            <a:r>
              <a:rPr lang="en-GB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Youth4Peace</a:t>
            </a:r>
          </a:p>
          <a:p>
            <a:pPr marL="419100" lvl="0" indent="-342900" rtl="0">
              <a:lnSpc>
                <a:spcPct val="150000"/>
              </a:lnSpc>
              <a:spcBef>
                <a:spcPts val="60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40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Facebookissa</a:t>
            </a:r>
            <a:r>
              <a:rPr lang="en-GB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GB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2250-verkosto</a:t>
            </a:r>
            <a:r>
              <a:rPr lang="en-GB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; </a:t>
            </a:r>
            <a:r>
              <a:rPr lang="en-GB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Youth, Peace and Security</a:t>
            </a:r>
            <a:endParaRPr lang="en-GB" sz="2400" u="sng">
              <a:solidFill>
                <a:srgbClr val="1155CC"/>
              </a:solidFill>
              <a:latin typeface="Open Sans"/>
              <a:ea typeface="Open Sans"/>
              <a:cs typeface="Open Sans"/>
              <a:sym typeface="Open Sans"/>
              <a:hlinkClick r:id="" action="ppaction://noaction"/>
            </a:endParaRPr>
          </a:p>
        </p:txBody>
      </p:sp>
      <p:sp>
        <p:nvSpPr>
          <p:cNvPr id="214" name="Shape 214"/>
          <p:cNvSpPr txBox="1"/>
          <p:nvPr/>
        </p:nvSpPr>
        <p:spPr>
          <a:xfrm>
            <a:off x="695066" y="4445299"/>
            <a:ext cx="8386500" cy="481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Font typeface="Arial"/>
              <a:buNone/>
            </a:pPr>
            <a:endParaRPr lang="en-GB" i="1" u="sng">
              <a:solidFill>
                <a:schemeClr val="hlink"/>
              </a:solidFill>
              <a:latin typeface="Open Sans"/>
              <a:ea typeface="Open Sans"/>
              <a:cs typeface="Open Sans"/>
              <a:sym typeface="Open Sans"/>
              <a:hlinkClick r:id="rId5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ctrTitle"/>
          </p:nvPr>
        </p:nvSpPr>
        <p:spPr>
          <a:xfrm>
            <a:off x="152532" y="66675"/>
            <a:ext cx="7005394" cy="1085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>
              <a:solidFill>
                <a:srgbClr val="3D146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GB" sz="4000">
                <a:solidFill>
                  <a:srgbClr val="3D1463"/>
                </a:solidFill>
                <a:latin typeface="Raleway"/>
                <a:ea typeface="Raleway"/>
                <a:cs typeface="Raleway"/>
                <a:sym typeface="Raleway"/>
              </a:rPr>
              <a:t>TURVALLISUUSNEUVOSTO</a:t>
            </a:r>
            <a:endParaRPr lang="en-GB" sz="4500">
              <a:solidFill>
                <a:srgbClr val="3D146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6" name="Shape 86"/>
          <p:cNvSpPr txBox="1"/>
          <p:nvPr/>
        </p:nvSpPr>
        <p:spPr>
          <a:xfrm>
            <a:off x="1827025" y="1951800"/>
            <a:ext cx="5525699" cy="183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 txBox="1"/>
          <p:nvPr/>
        </p:nvSpPr>
        <p:spPr>
          <a:xfrm>
            <a:off x="473214" y="1298000"/>
            <a:ext cx="8604041" cy="37072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150000"/>
              </a:lnSpc>
              <a:spcBef>
                <a:spcPts val="0"/>
              </a:spcBef>
              <a:buSzPct val="100000"/>
              <a:buFont typeface="Open Sans"/>
              <a:buChar char="❖"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Vastuu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kansainvälisen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rauhan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turvallisuuden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ylläpitämisestä</a:t>
            </a:r>
            <a:endParaRPr lang="en-GB" sz="20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81000" rtl="0">
              <a:lnSpc>
                <a:spcPct val="150000"/>
              </a:lnSpc>
              <a:spcBef>
                <a:spcPts val="0"/>
              </a:spcBef>
              <a:buSzPct val="100000"/>
              <a:buFont typeface="Open Sans"/>
              <a:buChar char="❖"/>
            </a:pP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Kaikkien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jäsenvaltioiden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tulee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hyväksyä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turvallisuusneuvoston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päätökset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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päätöslauselmilla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painoarvoa</a:t>
            </a:r>
            <a:endParaRPr lang="en-GB" sz="2000">
              <a:highlight>
                <a:srgbClr val="FFFFFF"/>
              </a:highlight>
              <a:latin typeface="Open Sans"/>
              <a:ea typeface="Open Sans"/>
              <a:cs typeface="Open Sans"/>
              <a:sym typeface="Wingdings" panose="05000000000000000000" pitchFamily="2" charset="2"/>
            </a:endParaRPr>
          </a:p>
          <a:p>
            <a:pPr marL="419100" lvl="0" indent="-342900" rtl="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v"/>
            </a:pP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5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pysyvää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 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ja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 10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vaihtuvaa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jäsentä</a:t>
            </a:r>
            <a:endParaRPr lang="en-GB" sz="2000">
              <a:highlight>
                <a:srgbClr val="FFFFFF"/>
              </a:highlight>
              <a:latin typeface="Open Sans"/>
              <a:ea typeface="Open Sans"/>
              <a:cs typeface="Open Sans"/>
              <a:sym typeface="Wingdings" panose="05000000000000000000" pitchFamily="2" charset="2"/>
            </a:endParaRPr>
          </a:p>
          <a:p>
            <a:pPr marL="419100" lvl="0" indent="-342900" rtl="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v"/>
            </a:pP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Pysyvillä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jäsenillä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 veto-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oikeus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 (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Kiina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,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Ranska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,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Venäjä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, </a:t>
            </a:r>
            <a:b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</a:b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Iso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-Britannia, USA)</a:t>
            </a:r>
            <a:endParaRPr lang="en-GB" sz="20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ctrTitle"/>
          </p:nvPr>
        </p:nvSpPr>
        <p:spPr>
          <a:xfrm>
            <a:off x="498518" y="94277"/>
            <a:ext cx="5954410" cy="1085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GB" sz="4000">
                <a:solidFill>
                  <a:srgbClr val="3D1463"/>
                </a:solidFill>
                <a:latin typeface="Raleway"/>
                <a:ea typeface="Raleway"/>
                <a:cs typeface="Raleway"/>
                <a:sym typeface="Raleway"/>
              </a:rPr>
              <a:t>TAUSTAA</a:t>
            </a:r>
          </a:p>
        </p:txBody>
      </p:sp>
      <p:sp>
        <p:nvSpPr>
          <p:cNvPr id="100" name="Shape 100"/>
          <p:cNvSpPr txBox="1"/>
          <p:nvPr/>
        </p:nvSpPr>
        <p:spPr>
          <a:xfrm>
            <a:off x="1827025" y="1951800"/>
            <a:ext cx="5525699" cy="183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 txBox="1"/>
          <p:nvPr/>
        </p:nvSpPr>
        <p:spPr>
          <a:xfrm>
            <a:off x="548145" y="1346780"/>
            <a:ext cx="8378457" cy="351904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Nuoria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(10-24)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nykyään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enemmän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kuin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koskaan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– 1,8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miljardia</a:t>
            </a:r>
            <a:endParaRPr lang="en-GB" sz="2000"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342900" rtl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Nuoret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(10-24)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edustavat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yli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1/3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väestöstä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joka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on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joutunut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muuttamaan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pois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konfliktin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tai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muun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katastrofin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alta</a:t>
            </a:r>
            <a:endParaRPr lang="en-GB" sz="2000"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342900" rtl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Alle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25-vuotiaat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nuoret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ovat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suurin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väestöosa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hauraissa,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konfliktien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vahingoittamissa</a:t>
            </a:r>
            <a:r>
              <a:rPr lang="en-GB" sz="20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yhteiskunnissa</a:t>
            </a:r>
            <a:endParaRPr lang="en-GB" sz="20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ctrTitle"/>
          </p:nvPr>
        </p:nvSpPr>
        <p:spPr>
          <a:xfrm>
            <a:off x="494713" y="351363"/>
            <a:ext cx="5904791" cy="160043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GB" sz="4000">
                <a:solidFill>
                  <a:srgbClr val="3D1463"/>
                </a:solidFill>
                <a:latin typeface="Raleway"/>
                <a:ea typeface="Raleway"/>
                <a:cs typeface="Raleway"/>
                <a:sym typeface="Raleway"/>
              </a:rPr>
              <a:t>NUORET, RAUHA JA TURVALLISUUS</a:t>
            </a:r>
          </a:p>
        </p:txBody>
      </p:sp>
      <p:sp>
        <p:nvSpPr>
          <p:cNvPr id="107" name="Shape 107"/>
          <p:cNvSpPr txBox="1"/>
          <p:nvPr/>
        </p:nvSpPr>
        <p:spPr>
          <a:xfrm>
            <a:off x="1827025" y="1951800"/>
            <a:ext cx="5525699" cy="183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8" name="Shape 108"/>
          <p:cNvSpPr txBox="1"/>
          <p:nvPr/>
        </p:nvSpPr>
        <p:spPr>
          <a:xfrm>
            <a:off x="548108" y="2015685"/>
            <a:ext cx="8595891" cy="31968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Nuoret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ovat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mukana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ehkäisemässä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väkivaltaa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vastustamassa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väkivaltaisia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ääriliikkeitä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rakentamassa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rauhaa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omissa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yhteiskunnissaan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työtä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ei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kuitenkaan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usein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tueta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tai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heitä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 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ei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osallisteta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lainkaan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...</a:t>
            </a:r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endParaRPr lang="en-GB" sz="2400">
              <a:latin typeface="Open Sans"/>
              <a:ea typeface="Open Sans"/>
              <a:cs typeface="Open Sans"/>
              <a:sym typeface="Open Sans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Näin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alkoi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#Youth4Peace…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ctrTitle"/>
          </p:nvPr>
        </p:nvSpPr>
        <p:spPr>
          <a:xfrm>
            <a:off x="523361" y="201301"/>
            <a:ext cx="5885620" cy="99575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GB" sz="4000">
                <a:solidFill>
                  <a:srgbClr val="3D1463"/>
                </a:solidFill>
                <a:latin typeface="Raleway"/>
                <a:ea typeface="Raleway"/>
                <a:cs typeface="Raleway"/>
                <a:sym typeface="Raleway"/>
              </a:rPr>
              <a:t>#YOUTH4PEACE</a:t>
            </a:r>
          </a:p>
        </p:txBody>
      </p:sp>
      <p:sp>
        <p:nvSpPr>
          <p:cNvPr id="114" name="Shape 114"/>
          <p:cNvSpPr txBox="1"/>
          <p:nvPr/>
        </p:nvSpPr>
        <p:spPr>
          <a:xfrm>
            <a:off x="1827025" y="1951800"/>
            <a:ext cx="5525699" cy="183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5" name="Shape 115"/>
          <p:cNvSpPr txBox="1"/>
          <p:nvPr/>
        </p:nvSpPr>
        <p:spPr>
          <a:xfrm>
            <a:off x="463290" y="1260150"/>
            <a:ext cx="8540545" cy="35864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68300" rtl="0">
              <a:lnSpc>
                <a:spcPct val="150000"/>
              </a:lnSpc>
              <a:spcBef>
                <a:spcPts val="600"/>
              </a:spcBef>
              <a:buSzPct val="100000"/>
              <a:buFont typeface="Open Sans"/>
              <a:buChar char="❖"/>
            </a:pPr>
            <a:r>
              <a:rPr lang="en-GB" sz="2000" b="1">
                <a:latin typeface="Open Sans"/>
                <a:ea typeface="Open Sans"/>
                <a:cs typeface="Open Sans"/>
                <a:sym typeface="Open Sans"/>
              </a:rPr>
              <a:t>#Youth4Peace 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on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liike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joka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 on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mukana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rauhaan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turvallisuuteen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liittyvien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ongelmien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ratkomisessa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 </a:t>
            </a:r>
          </a:p>
          <a:p>
            <a:pPr marL="457200" lvl="0" indent="-368300" rtl="0">
              <a:lnSpc>
                <a:spcPct val="150000"/>
              </a:lnSpc>
              <a:spcBef>
                <a:spcPts val="600"/>
              </a:spcBef>
              <a:buSzPct val="100000"/>
              <a:buFont typeface="Open Sans"/>
              <a:buChar char="❖"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Puoltaa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uutta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näkökulmaa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jossa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nuoret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nähdään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rauhanlähettiläinä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rauhanrakentajina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positiivisen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muutoksen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välittäjinä</a:t>
            </a:r>
            <a:endParaRPr lang="en-GB" sz="20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8300" rtl="0">
              <a:lnSpc>
                <a:spcPct val="150000"/>
              </a:lnSpc>
              <a:spcBef>
                <a:spcPts val="0"/>
              </a:spcBef>
              <a:buSzPct val="100000"/>
              <a:buFont typeface="Open Sans"/>
              <a:buChar char="❖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Liike vaati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turvallisuusneuvostoa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hyväksymään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päätöslauselman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2250 -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Nuoret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rauha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turvallisuus</a:t>
            </a:r>
            <a:endParaRPr sz="2000" b="1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ruutu 3"/>
          <p:cNvSpPr txBox="1"/>
          <p:nvPr/>
        </p:nvSpPr>
        <p:spPr>
          <a:xfrm>
            <a:off x="333723" y="66744"/>
            <a:ext cx="8810277" cy="489364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i-FI" sz="2400" b="1">
                <a:solidFill>
                  <a:srgbClr val="3D1463"/>
                </a:solidFill>
                <a:latin typeface="Raleway"/>
              </a:rPr>
              <a:t> SUOMALAINEN KANSALAISYHTEISKUNTA </a:t>
            </a:r>
          </a:p>
          <a:p>
            <a:pPr>
              <a:lnSpc>
                <a:spcPct val="150000"/>
              </a:lnSpc>
            </a:pPr>
            <a:r>
              <a:rPr lang="fi-FI" sz="2400" b="1">
                <a:solidFill>
                  <a:srgbClr val="3D1463"/>
                </a:solidFill>
                <a:latin typeface="Raleway"/>
              </a:rPr>
              <a:t> PÄÄTÖSLAUSELMAN TAKANA</a:t>
            </a:r>
            <a:endParaRPr lang="fi-FI" sz="2400" b="1">
              <a:solidFill>
                <a:schemeClr val="tx1"/>
              </a:solidFill>
              <a:latin typeface="Raleway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i-FI" sz="2000">
                <a:latin typeface="Open Sans"/>
              </a:rPr>
              <a:t>Päätöslauselma 2250 syntyi nuorisojärjestöjen, YK:n, kansalaisyhteiskunnan eri toimijoiden sekä jäsenvaltioiden hallitusten yhteistyön tuloksena.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i-FI" sz="2000">
                <a:latin typeface="Open Sans"/>
              </a:rPr>
              <a:t>Aloite lähti kuitenkin suomalaisesta kansalaisyhteiskunnasta: Suomen YK-liitto, Suomen Nuorisoyhteistyö – Allianssi ja Suomen Partiolaiset luovuttivat YK:n pääsihteeri </a:t>
            </a:r>
            <a:r>
              <a:rPr lang="fi-FI" sz="2000" err="1">
                <a:latin typeface="Open Sans"/>
              </a:rPr>
              <a:t>Ban</a:t>
            </a:r>
            <a:r>
              <a:rPr lang="fi-FI" sz="2000">
                <a:latin typeface="Open Sans"/>
              </a:rPr>
              <a:t> </a:t>
            </a:r>
            <a:r>
              <a:rPr lang="fi-FI" sz="2000" err="1">
                <a:latin typeface="Open Sans"/>
              </a:rPr>
              <a:t>Ki</a:t>
            </a:r>
            <a:r>
              <a:rPr lang="fi-FI" sz="2000">
                <a:latin typeface="Open Sans"/>
              </a:rPr>
              <a:t>-Moonille 15.7.2011 Porin </a:t>
            </a:r>
            <a:r>
              <a:rPr lang="fi-FI" sz="2000" err="1">
                <a:latin typeface="Open Sans"/>
              </a:rPr>
              <a:t>SuomiAreenassa</a:t>
            </a:r>
            <a:r>
              <a:rPr lang="fi-FI" sz="2000">
                <a:latin typeface="Open Sans"/>
              </a:rPr>
              <a:t> aloitteen nuoria, rauhaa ja turvallisuutta koskevasta päätöslauselmasta.</a:t>
            </a:r>
            <a:endParaRPr lang="fi-FI" sz="2000" b="1">
              <a:solidFill>
                <a:schemeClr val="tx1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208285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ctrTitle"/>
          </p:nvPr>
        </p:nvSpPr>
        <p:spPr>
          <a:xfrm>
            <a:off x="550469" y="131532"/>
            <a:ext cx="6590723" cy="1085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GB" sz="4000">
                <a:solidFill>
                  <a:srgbClr val="3D1463"/>
                </a:solidFill>
                <a:latin typeface="Raleway"/>
                <a:ea typeface="Raleway"/>
                <a:cs typeface="Raleway"/>
                <a:sym typeface="Raleway"/>
              </a:rPr>
              <a:t>PÄÄTÖSLAUSELMA 2250</a:t>
            </a:r>
          </a:p>
        </p:txBody>
      </p:sp>
      <p:sp>
        <p:nvSpPr>
          <p:cNvPr id="142" name="Shape 142"/>
          <p:cNvSpPr txBox="1"/>
          <p:nvPr/>
        </p:nvSpPr>
        <p:spPr>
          <a:xfrm>
            <a:off x="1827025" y="1951800"/>
            <a:ext cx="5525699" cy="183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143"/>
          <p:cNvSpPr txBox="1"/>
          <p:nvPr/>
        </p:nvSpPr>
        <p:spPr>
          <a:xfrm>
            <a:off x="443678" y="1217232"/>
            <a:ext cx="7946110" cy="34247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68300" rtl="0">
              <a:lnSpc>
                <a:spcPct val="150000"/>
              </a:lnSpc>
              <a:spcBef>
                <a:spcPts val="0"/>
              </a:spcBef>
              <a:buSzPct val="100000"/>
              <a:buFont typeface="Open Sans"/>
              <a:buChar char="❖"/>
            </a:pPr>
            <a:r>
              <a:rPr lang="en-GB" sz="2200" err="1">
                <a:latin typeface="Open Sans"/>
                <a:ea typeface="Open Sans"/>
                <a:cs typeface="Open Sans"/>
                <a:sym typeface="Open Sans"/>
              </a:rPr>
              <a:t>Hyväksyttiin</a:t>
            </a:r>
            <a:r>
              <a:rPr lang="en-GB" sz="22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200" err="1">
                <a:latin typeface="Open Sans"/>
                <a:ea typeface="Open Sans"/>
                <a:cs typeface="Open Sans"/>
                <a:sym typeface="Open Sans"/>
              </a:rPr>
              <a:t>yksimielisesti</a:t>
            </a:r>
            <a:r>
              <a:rPr lang="en-GB" sz="2200">
                <a:latin typeface="Open Sans"/>
                <a:ea typeface="Open Sans"/>
                <a:cs typeface="Open Sans"/>
                <a:sym typeface="Open Sans"/>
              </a:rPr>
              <a:t> 9.12.2015</a:t>
            </a:r>
          </a:p>
          <a:p>
            <a:pPr marL="457200" lvl="0" indent="-368300" rtl="0">
              <a:lnSpc>
                <a:spcPct val="150000"/>
              </a:lnSpc>
              <a:spcBef>
                <a:spcPts val="0"/>
              </a:spcBef>
              <a:buSzPct val="100000"/>
              <a:buFont typeface="Open Sans"/>
              <a:buChar char="❖"/>
            </a:pPr>
            <a:r>
              <a:rPr lang="en-GB" sz="20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Virallistaa</a:t>
            </a:r>
            <a:r>
              <a:rPr lang="en-GB" sz="22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2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Nuoret</a:t>
            </a:r>
            <a:r>
              <a:rPr lang="en-GB" sz="22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2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rauha</a:t>
            </a:r>
            <a:r>
              <a:rPr lang="en-GB" sz="22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2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2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2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turvallisuus</a:t>
            </a:r>
            <a:r>
              <a:rPr lang="en-GB" sz="22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 -</a:t>
            </a:r>
            <a:r>
              <a:rPr lang="en-GB" sz="22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agendan</a:t>
            </a:r>
            <a:r>
              <a:rPr lang="en-GB" sz="22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2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relevantiksi</a:t>
            </a:r>
            <a:r>
              <a:rPr lang="en-GB" sz="22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2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poliittiseksi</a:t>
            </a:r>
            <a:r>
              <a:rPr lang="en-GB" sz="22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200" err="1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osa-alueeksi</a:t>
            </a:r>
            <a:endParaRPr lang="en-GB" sz="22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8300" rtl="0">
              <a:lnSpc>
                <a:spcPct val="150000"/>
              </a:lnSpc>
              <a:spcBef>
                <a:spcPts val="0"/>
              </a:spcBef>
              <a:buSzPct val="100000"/>
              <a:buFont typeface="Open Sans"/>
              <a:buChar char="❖"/>
            </a:pPr>
            <a:r>
              <a:rPr lang="en-GB" sz="2200" err="1">
                <a:latin typeface="Open Sans"/>
                <a:ea typeface="Open Sans"/>
                <a:cs typeface="Open Sans"/>
                <a:sym typeface="Open Sans"/>
              </a:rPr>
              <a:t>Määrittelee</a:t>
            </a:r>
            <a:r>
              <a:rPr lang="en-GB" sz="22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200" err="1">
                <a:latin typeface="Open Sans"/>
                <a:ea typeface="Open Sans"/>
                <a:cs typeface="Open Sans"/>
                <a:sym typeface="Open Sans"/>
              </a:rPr>
              <a:t>nuoret</a:t>
            </a:r>
            <a:r>
              <a:rPr lang="en-GB" sz="2200">
                <a:latin typeface="Open Sans"/>
                <a:ea typeface="Open Sans"/>
                <a:cs typeface="Open Sans"/>
                <a:sym typeface="Open Sans"/>
              </a:rPr>
              <a:t> 18-29-vuotiaiksi </a:t>
            </a:r>
            <a:r>
              <a:rPr lang="en-GB" sz="2200" err="1">
                <a:latin typeface="Open Sans"/>
                <a:ea typeface="Open Sans"/>
                <a:cs typeface="Open Sans"/>
                <a:sym typeface="Open Sans"/>
              </a:rPr>
              <a:t>henkilöiksi</a:t>
            </a:r>
            <a:endParaRPr lang="en-GB" sz="22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8300" rtl="0">
              <a:lnSpc>
                <a:spcPct val="150000"/>
              </a:lnSpc>
              <a:spcBef>
                <a:spcPts val="0"/>
              </a:spcBef>
              <a:buSzPct val="100000"/>
              <a:buFont typeface="Open Sans"/>
              <a:buChar char="❖"/>
            </a:pPr>
            <a:r>
              <a:rPr lang="en-GB" sz="2200" err="1">
                <a:latin typeface="Open Sans"/>
                <a:ea typeface="Open Sans"/>
                <a:cs typeface="Open Sans"/>
                <a:sym typeface="Open Sans"/>
              </a:rPr>
              <a:t>Edistää</a:t>
            </a:r>
            <a:r>
              <a:rPr lang="en-GB" sz="22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200" err="1"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2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200" err="1">
                <a:latin typeface="Open Sans"/>
                <a:ea typeface="Open Sans"/>
                <a:cs typeface="Open Sans"/>
                <a:sym typeface="Open Sans"/>
              </a:rPr>
              <a:t>rauhanrakentajien</a:t>
            </a:r>
            <a:r>
              <a:rPr lang="en-GB" sz="22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200" err="1">
                <a:latin typeface="Open Sans"/>
                <a:ea typeface="Open Sans"/>
                <a:cs typeface="Open Sans"/>
                <a:sym typeface="Open Sans"/>
              </a:rPr>
              <a:t>liikettä</a:t>
            </a:r>
            <a:r>
              <a:rPr lang="en-GB" sz="22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200" err="1">
                <a:latin typeface="Open Sans"/>
                <a:ea typeface="Open Sans"/>
                <a:cs typeface="Open Sans"/>
                <a:sym typeface="Open Sans"/>
              </a:rPr>
              <a:t>maailmanlaajuisesti</a:t>
            </a:r>
            <a:endParaRPr lang="en-GB" sz="22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ctrTitle"/>
          </p:nvPr>
        </p:nvSpPr>
        <p:spPr>
          <a:xfrm>
            <a:off x="559082" y="131403"/>
            <a:ext cx="6587836" cy="1085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GB" sz="4000">
                <a:solidFill>
                  <a:srgbClr val="3D1463"/>
                </a:solidFill>
                <a:latin typeface="Raleway"/>
                <a:ea typeface="Raleway"/>
                <a:cs typeface="Raleway"/>
                <a:sym typeface="Raleway"/>
              </a:rPr>
              <a:t>PÄÄTÖSLAUSELMA 2250</a:t>
            </a:r>
          </a:p>
        </p:txBody>
      </p:sp>
      <p:sp>
        <p:nvSpPr>
          <p:cNvPr id="149" name="Shape 149"/>
          <p:cNvSpPr txBox="1"/>
          <p:nvPr/>
        </p:nvSpPr>
        <p:spPr>
          <a:xfrm>
            <a:off x="1827025" y="1951800"/>
            <a:ext cx="5525699" cy="183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0" name="Shape 150"/>
          <p:cNvSpPr txBox="1"/>
          <p:nvPr/>
        </p:nvSpPr>
        <p:spPr>
          <a:xfrm>
            <a:off x="559082" y="1217103"/>
            <a:ext cx="7683867" cy="37548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Päätöslauselma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on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globaali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poliittinen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viitekehys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joka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tunnustaa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ikäperspektiivin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 mm. 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rauhaan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 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turvallisuuteen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rauhanprosesseihin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osallistumiseen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konfliktien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jälkeiseen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uudelleenrakennukseen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Tämä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tarkoittaa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sitä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että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nuorten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tarpeet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näkökulmat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 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tulee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ottaa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huomioon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 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esimerkiksi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poliittisissa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linjauksissa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ohjelmissa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rahoituksen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jakamisessa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ctrTitle"/>
          </p:nvPr>
        </p:nvSpPr>
        <p:spPr>
          <a:xfrm>
            <a:off x="561110" y="109652"/>
            <a:ext cx="6791614" cy="1085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GB" sz="4000">
                <a:solidFill>
                  <a:srgbClr val="3D1463"/>
                </a:solidFill>
                <a:latin typeface="Raleway"/>
                <a:ea typeface="Raleway"/>
                <a:cs typeface="Raleway"/>
                <a:sym typeface="Raleway"/>
              </a:rPr>
              <a:t>PÄÄTÖSLAUSELMA 2250</a:t>
            </a:r>
          </a:p>
        </p:txBody>
      </p:sp>
      <p:sp>
        <p:nvSpPr>
          <p:cNvPr id="156" name="Shape 156"/>
          <p:cNvSpPr txBox="1"/>
          <p:nvPr/>
        </p:nvSpPr>
        <p:spPr>
          <a:xfrm>
            <a:off x="1827025" y="1951800"/>
            <a:ext cx="5525699" cy="183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7" name="Shape 157"/>
          <p:cNvSpPr txBox="1"/>
          <p:nvPr/>
        </p:nvSpPr>
        <p:spPr>
          <a:xfrm>
            <a:off x="561110" y="968420"/>
            <a:ext cx="8502797" cy="39773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3">
              <a:lnSpc>
                <a:spcPct val="150000"/>
              </a:lnSpc>
              <a:spcBef>
                <a:spcPts val="600"/>
              </a:spcBef>
            </a:pPr>
            <a:r>
              <a:rPr lang="en-GB" sz="2200" b="1">
                <a:solidFill>
                  <a:srgbClr val="3D1463"/>
                </a:solidFill>
                <a:latin typeface="Open Sans"/>
                <a:ea typeface="Open Sans"/>
                <a:cs typeface="Open Sans"/>
                <a:sym typeface="Open Sans"/>
              </a:rPr>
              <a:t>SISÄLTÖ</a:t>
            </a:r>
          </a:p>
          <a:p>
            <a:pPr marL="431800" lvl="0" indent="-342900" rtl="0">
              <a:lnSpc>
                <a:spcPct val="15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v"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Esipuhe</a:t>
            </a:r>
            <a:endParaRPr lang="en-GB" sz="2000">
              <a:latin typeface="Open Sans"/>
              <a:ea typeface="Open Sans"/>
              <a:cs typeface="Open Sans"/>
              <a:sym typeface="Open Sans"/>
            </a:endParaRPr>
          </a:p>
          <a:p>
            <a:pPr marL="431800" lvl="0" indent="-342900" rtl="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v"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Osallistuminen</a:t>
            </a:r>
            <a:endParaRPr lang="en-GB" sz="2000">
              <a:latin typeface="Open Sans"/>
              <a:ea typeface="Open Sans"/>
              <a:cs typeface="Open Sans"/>
              <a:sym typeface="Open Sans"/>
            </a:endParaRPr>
          </a:p>
          <a:p>
            <a:pPr marL="431800" lvl="0" indent="-342900" rtl="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v"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Suojelu</a:t>
            </a:r>
            <a:endParaRPr lang="en-GB" sz="2000">
              <a:latin typeface="Open Sans"/>
              <a:ea typeface="Open Sans"/>
              <a:cs typeface="Open Sans"/>
              <a:sym typeface="Open Sans"/>
            </a:endParaRPr>
          </a:p>
          <a:p>
            <a:pPr marL="431800" lvl="0" indent="-342900" rtl="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v"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Ennaltaehkäisy</a:t>
            </a:r>
            <a:endParaRPr lang="en-GB" sz="2000">
              <a:latin typeface="Open Sans"/>
              <a:ea typeface="Open Sans"/>
              <a:cs typeface="Open Sans"/>
              <a:sym typeface="Open Sans"/>
            </a:endParaRPr>
          </a:p>
          <a:p>
            <a:pPr marL="431800" lvl="0" indent="-342900" rtl="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v"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Kumppanuus</a:t>
            </a:r>
            <a:endParaRPr lang="en-GB" sz="2000">
              <a:latin typeface="Open Sans"/>
              <a:ea typeface="Open Sans"/>
              <a:cs typeface="Open Sans"/>
              <a:sym typeface="Open Sans"/>
            </a:endParaRPr>
          </a:p>
          <a:p>
            <a:pPr marL="4318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v"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Uudelleenintegrointi</a:t>
            </a:r>
            <a:endParaRPr lang="en-GB" sz="200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31800" lvl="0" indent="-342900" rtl="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v"/>
            </a:pP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Seuraavat</a:t>
            </a: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err="1">
                <a:latin typeface="Open Sans"/>
                <a:ea typeface="Open Sans"/>
                <a:cs typeface="Open Sans"/>
                <a:sym typeface="Open Sans"/>
              </a:rPr>
              <a:t>askeleet</a:t>
            </a:r>
            <a:endParaRPr lang="en-GB" sz="20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17</Slides>
  <Notes>16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simple-light-2</vt:lpstr>
      <vt:lpstr>simple-light</vt:lpstr>
      <vt:lpstr>PÄÄTÖSLAUSELMA 2250  NUORET RAUHA JA TURVALLISUUS</vt:lpstr>
      <vt:lpstr>     TURVALLISUUSNEUVOSTO</vt:lpstr>
      <vt:lpstr>    TAUSTAA</vt:lpstr>
      <vt:lpstr>    NUORET, RAUHA JA TURVALLISUUS</vt:lpstr>
      <vt:lpstr> #YOUTH4PEACE</vt:lpstr>
      <vt:lpstr>PowerPoint Presentation</vt:lpstr>
      <vt:lpstr>    PÄÄTÖSLAUSELMA 2250</vt:lpstr>
      <vt:lpstr>    PÄÄTÖSLAUSELMA 2250</vt:lpstr>
      <vt:lpstr>    PÄÄTÖSLAUSELMA 2250</vt:lpstr>
      <vt:lpstr>    </vt:lpstr>
      <vt:lpstr>    </vt:lpstr>
      <vt:lpstr>    </vt:lpstr>
      <vt:lpstr>    </vt:lpstr>
      <vt:lpstr>    </vt:lpstr>
      <vt:lpstr>    </vt:lpstr>
      <vt:lpstr>    </vt:lpstr>
      <vt:lpstr>    Keskustele…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PÄÄTÖSLAUSELMA 2250  NUORET RAUHA JA TURVALLISUUS</dc:title>
  <cp:revision>1</cp:revision>
  <dcterms:modified xsi:type="dcterms:W3CDTF">2017-04-28T08:37:35Z</dcterms:modified>
</cp:coreProperties>
</file>