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56964" autoAdjust="0"/>
  </p:normalViewPr>
  <p:slideViewPr>
    <p:cSldViewPr>
      <p:cViewPr varScale="1">
        <p:scale>
          <a:sx n="42" d="100"/>
          <a:sy n="42" d="100"/>
        </p:scale>
        <p:origin x="219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846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D56DEF-7A19-46D5-A464-5D9C93FB3D73}" type="datetimeFigureOut">
              <a:rPr lang="fi-FI" smtClean="0"/>
              <a:pPr/>
              <a:t>22.2.2016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DD12E8-811A-4B51-AB55-321B13DD854B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484420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4E8BDC-9D8D-4EDB-9616-278112ABC57D}" type="datetimeFigureOut">
              <a:rPr lang="fi-FI" smtClean="0"/>
              <a:pPr/>
              <a:t>22.2.2016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3E723A-7850-4349-B3C5-61C4AA49AAE0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82979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 smtClean="0"/>
              <a:t>HUOM!  MUUTOKSET: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i-FI" dirty="0" smtClean="0"/>
              <a:t>s. 5. 1.1.2. Tapahtumat lisätään: yhteistyössä jäsenjärjestöjen</a:t>
            </a:r>
            <a:r>
              <a:rPr lang="fi-FI" baseline="0" dirty="0" smtClean="0"/>
              <a:t> kanssa </a:t>
            </a:r>
            <a:r>
              <a:rPr lang="fi-FI" dirty="0" smtClean="0"/>
              <a:t>osallistutaan aktiivisesti</a:t>
            </a:r>
            <a:r>
              <a:rPr lang="fi-FI" baseline="0" dirty="0" smtClean="0"/>
              <a:t> Suomen YK strategian uudistamiseen kevään 2013 kuluessa</a:t>
            </a:r>
          </a:p>
          <a:p>
            <a:pPr marL="171450" indent="-171450">
              <a:buFontTx/>
              <a:buChar char="-"/>
            </a:pPr>
            <a:endParaRPr lang="fi-FI" dirty="0" smtClean="0"/>
          </a:p>
          <a:p>
            <a:pPr marL="171450" indent="-171450">
              <a:buFontTx/>
              <a:buChar char="-"/>
            </a:pPr>
            <a:r>
              <a:rPr lang="fi-FI" dirty="0" smtClean="0"/>
              <a:t>NGO</a:t>
            </a:r>
            <a:r>
              <a:rPr lang="fi-FI" baseline="0" dirty="0" smtClean="0"/>
              <a:t> vaikuttamismahdollisuuksien lisääminen YK-politiikassa: systematisoitu osallistumismekanismeja UM, YM ja OKM, useimmissa delegaatioissa CSO edustajia mukana nykyisin</a:t>
            </a:r>
          </a:p>
          <a:p>
            <a:pPr marL="171450" indent="-171450">
              <a:buFontTx/>
              <a:buChar char="-"/>
            </a:pPr>
            <a:r>
              <a:rPr lang="fi-FI" baseline="0" dirty="0" smtClean="0"/>
              <a:t>YK-liitto osallistuu tapahtumien kotimaiseen valmistelutyöhön</a:t>
            </a:r>
          </a:p>
          <a:p>
            <a:pPr marL="171450" indent="-171450">
              <a:buFontTx/>
              <a:buChar char="-"/>
            </a:pPr>
            <a:r>
              <a:rPr lang="fi-FI" baseline="0" dirty="0" smtClean="0"/>
              <a:t>YK-liiton oma strategiatyöryhmä; SD –pyöreä pöytä ja </a:t>
            </a:r>
            <a:r>
              <a:rPr lang="fi-FI" baseline="0" dirty="0" err="1" smtClean="0"/>
              <a:t>syyskokoukseminaari</a:t>
            </a:r>
            <a:endParaRPr lang="fi-FI" baseline="0" dirty="0" smtClean="0"/>
          </a:p>
          <a:p>
            <a:pPr marL="171450" indent="-171450">
              <a:buFontTx/>
              <a:buChar char="-"/>
            </a:pPr>
            <a:endParaRPr lang="fi-FI" baseline="0" dirty="0" smtClean="0"/>
          </a:p>
          <a:p>
            <a:pPr marL="171450" indent="-171450">
              <a:buFontTx/>
              <a:buChar char="-"/>
            </a:pPr>
            <a:r>
              <a:rPr lang="fi-FI" baseline="0" dirty="0" smtClean="0"/>
              <a:t>Vammaiset ja alkuperäiskansat</a:t>
            </a:r>
          </a:p>
          <a:p>
            <a:pPr marL="171450" indent="-171450">
              <a:buFontTx/>
              <a:buChar char="-"/>
            </a:pPr>
            <a:r>
              <a:rPr lang="fi-FI" baseline="0" dirty="0" smtClean="0"/>
              <a:t>ILO 169. ratifiointi</a:t>
            </a:r>
          </a:p>
          <a:p>
            <a:pPr marL="171450" indent="-171450">
              <a:buFontTx/>
              <a:buChar char="-"/>
            </a:pPr>
            <a:r>
              <a:rPr lang="fi-FI" baseline="0" dirty="0" smtClean="0"/>
              <a:t>Vammaisten henkilöiden oikeuksia koskevan yleissopimuksen ja sen yksilövalitusta koskeva lisäpöytäkirjan ratifiointi</a:t>
            </a:r>
          </a:p>
          <a:p>
            <a:pPr marL="171450" indent="-171450">
              <a:buFontTx/>
              <a:buChar char="-"/>
            </a:pPr>
            <a:endParaRPr lang="fi-FI" baseline="0" dirty="0" smtClean="0"/>
          </a:p>
          <a:p>
            <a:pPr marL="171450" indent="-171450">
              <a:buFontTx/>
              <a:buChar char="-"/>
            </a:pPr>
            <a:r>
              <a:rPr lang="fi-FI" baseline="0" dirty="0" smtClean="0"/>
              <a:t>OTAMME MIELUUSTI LISÄÄ IDEOITA SIITÄ MITEN NÄITÄ TAVOITTEITA VOISI EDISTÄÄ!</a:t>
            </a:r>
          </a:p>
          <a:p>
            <a:pPr marL="171450" indent="-171450">
              <a:buFontTx/>
              <a:buChar char="-"/>
            </a:pPr>
            <a:endParaRPr lang="fi-FI" baseline="0" dirty="0" smtClean="0"/>
          </a:p>
          <a:p>
            <a:pPr marL="171450" indent="-171450">
              <a:buFontTx/>
              <a:buChar char="-"/>
            </a:pPr>
            <a:r>
              <a:rPr lang="fi-FI" baseline="0" dirty="0" smtClean="0"/>
              <a:t>VERKOSTOT:</a:t>
            </a:r>
          </a:p>
          <a:p>
            <a:pPr marL="171450" indent="-171450">
              <a:buFontTx/>
              <a:buChar char="-"/>
            </a:pPr>
            <a:r>
              <a:rPr lang="fi-FI" baseline="0" dirty="0" smtClean="0"/>
              <a:t>IONK, Unesco –toimikunta, </a:t>
            </a:r>
            <a:r>
              <a:rPr lang="fi-FI" baseline="0" dirty="0" err="1" smtClean="0"/>
              <a:t>IO.net</a:t>
            </a:r>
            <a:r>
              <a:rPr lang="fi-FI" baseline="0" dirty="0" smtClean="0"/>
              <a:t>, </a:t>
            </a:r>
            <a:r>
              <a:rPr lang="fi-FI" baseline="0" dirty="0" err="1" smtClean="0"/>
              <a:t>glabaalikasvatus.fi</a:t>
            </a:r>
            <a:r>
              <a:rPr lang="fi-FI" baseline="0" dirty="0" smtClean="0"/>
              <a:t> sekä 1325 –verkostot</a:t>
            </a:r>
          </a:p>
          <a:p>
            <a:pPr marL="171450" indent="-171450">
              <a:buFontTx/>
              <a:buChar char="-"/>
            </a:pPr>
            <a:r>
              <a:rPr lang="fi-FI" baseline="0" dirty="0" smtClean="0"/>
              <a:t>LSKL </a:t>
            </a:r>
            <a:r>
              <a:rPr lang="fi-FI" baseline="0" dirty="0" err="1" smtClean="0"/>
              <a:t>kv.neuvottelukunta</a:t>
            </a:r>
            <a:r>
              <a:rPr lang="fi-FI" baseline="0" dirty="0" smtClean="0"/>
              <a:t>, </a:t>
            </a:r>
            <a:r>
              <a:rPr lang="fi-FI" baseline="0" dirty="0" err="1" smtClean="0"/>
              <a:t>Sosten</a:t>
            </a:r>
            <a:r>
              <a:rPr lang="fi-FI" baseline="0" dirty="0" smtClean="0"/>
              <a:t> ICSW –toimikunta ja KIOS</a:t>
            </a:r>
          </a:p>
          <a:p>
            <a:pPr marL="171450" indent="-171450">
              <a:buFontTx/>
              <a:buChar char="-"/>
            </a:pPr>
            <a:r>
              <a:rPr lang="fi-FI" dirty="0" smtClean="0"/>
              <a:t>YK-järjestöjen yhteistyö</a:t>
            </a:r>
            <a:r>
              <a:rPr lang="fi-FI" baseline="0" dirty="0" smtClean="0"/>
              <a:t> Suomessa </a:t>
            </a:r>
          </a:p>
          <a:p>
            <a:pPr marL="171450" indent="-171450">
              <a:buFontTx/>
              <a:buChar char="-"/>
            </a:pPr>
            <a:endParaRPr lang="fi-FI" baseline="0" dirty="0" smtClean="0"/>
          </a:p>
          <a:p>
            <a:pPr marL="171450" indent="-171450">
              <a:buFontTx/>
              <a:buChar char="-"/>
            </a:pPr>
            <a:r>
              <a:rPr lang="fi-FI" baseline="0" dirty="0" smtClean="0"/>
              <a:t>WFUNA yhteistyö pohjoismaissa, EU:ssa ja YK:ssa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fi-FI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 smtClean="0"/>
              <a:t>- S.6 </a:t>
            </a:r>
            <a:r>
              <a:rPr lang="fi-FI" dirty="0" err="1" smtClean="0"/>
              <a:t>bulletit</a:t>
            </a:r>
            <a:r>
              <a:rPr lang="fi-FI" dirty="0" smtClean="0"/>
              <a:t> väärässä kohdassa</a:t>
            </a:r>
          </a:p>
          <a:p>
            <a:pPr marL="171450" indent="-171450">
              <a:buFontTx/>
              <a:buChar char="-"/>
            </a:pPr>
            <a:r>
              <a:rPr lang="fi-FI" baseline="0" dirty="0" smtClean="0"/>
              <a:t>UUTTA: ECOSOC </a:t>
            </a:r>
            <a:r>
              <a:rPr lang="fi-FI" baseline="0" dirty="0" err="1" smtClean="0"/>
              <a:t>affiliate</a:t>
            </a:r>
            <a:r>
              <a:rPr lang="fi-FI" baseline="0" dirty="0" smtClean="0"/>
              <a:t> hakemus jätetty, mahdollistaa laaja-alaisemman osallistumisen </a:t>
            </a:r>
          </a:p>
          <a:p>
            <a:pPr marL="171450" indent="-171450">
              <a:buFontTx/>
              <a:buChar char="-"/>
            </a:pPr>
            <a:endParaRPr lang="fi-FI" baseline="0" dirty="0" smtClean="0"/>
          </a:p>
          <a:p>
            <a:pPr marL="171450" indent="-171450">
              <a:buFontTx/>
              <a:buChar char="-"/>
            </a:pP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E723A-7850-4349-B3C5-61C4AA49AAE0}" type="slidenum">
              <a:rPr lang="fi-FI" smtClean="0"/>
              <a:pPr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567368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 smtClean="0"/>
              <a:t>Markkinointitoimisto </a:t>
            </a:r>
            <a:r>
              <a:rPr lang="fi-FI" dirty="0" err="1" smtClean="0"/>
              <a:t>Hawas</a:t>
            </a:r>
            <a:r>
              <a:rPr lang="fi-FI" dirty="0" smtClean="0"/>
              <a:t> </a:t>
            </a:r>
            <a:r>
              <a:rPr lang="fi-FI" dirty="0" err="1" smtClean="0"/>
              <a:t>Worldwide</a:t>
            </a:r>
            <a:r>
              <a:rPr lang="fi-FI" dirty="0" smtClean="0"/>
              <a:t> Helsinki –</a:t>
            </a:r>
            <a:r>
              <a:rPr lang="fi-FI" dirty="0" err="1" smtClean="0"/>
              <a:t>probono</a:t>
            </a:r>
            <a:r>
              <a:rPr lang="fi-FI" dirty="0" smtClean="0"/>
              <a:t> työ kuten lasinen</a:t>
            </a:r>
            <a:r>
              <a:rPr lang="fi-FI" baseline="0" dirty="0" smtClean="0"/>
              <a:t> lapsuus</a:t>
            </a:r>
          </a:p>
          <a:p>
            <a:endParaRPr lang="fi-FI" baseline="0" dirty="0" smtClean="0"/>
          </a:p>
          <a:p>
            <a:endParaRPr lang="fi-FI" baseline="0" dirty="0" smtClean="0"/>
          </a:p>
          <a:p>
            <a:endParaRPr lang="fi-FI" baseline="0" dirty="0" smtClean="0"/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E723A-7850-4349-B3C5-61C4AA49AAE0}" type="slidenum">
              <a:rPr lang="fi-FI" smtClean="0"/>
              <a:pPr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880429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 smtClean="0"/>
              <a:t>Uusi hanke hyväksytty 180 000 euroa</a:t>
            </a:r>
            <a:r>
              <a:rPr lang="fi-FI" baseline="0" dirty="0" smtClean="0"/>
              <a:t> / vuosi</a:t>
            </a:r>
          </a:p>
          <a:p>
            <a:endParaRPr lang="fi-FI" baseline="0" dirty="0" smtClean="0"/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E723A-7850-4349-B3C5-61C4AA49AAE0}" type="slidenum">
              <a:rPr lang="fi-FI" smtClean="0"/>
              <a:pPr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4219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384575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F1FE8-BE64-42BA-87D4-15985D5FA659}" type="datetimeFigureOut">
              <a:rPr lang="fi-FI" smtClean="0"/>
              <a:pPr/>
              <a:t>22.2.2016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F97E3-993A-4A4F-A57F-4437635BF5C6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03550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F1FE8-BE64-42BA-87D4-15985D5FA659}" type="datetimeFigureOut">
              <a:rPr lang="fi-FI" smtClean="0"/>
              <a:pPr/>
              <a:t>22.2.2016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F97E3-993A-4A4F-A57F-4437635BF5C6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72256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F1FE8-BE64-42BA-87D4-15985D5FA659}" type="datetimeFigureOut">
              <a:rPr lang="fi-FI" smtClean="0"/>
              <a:pPr/>
              <a:t>22.2.2016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F97E3-993A-4A4F-A57F-4437635BF5C6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68482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F1FE8-BE64-42BA-87D4-15985D5FA659}" type="datetimeFigureOut">
              <a:rPr lang="fi-FI" smtClean="0"/>
              <a:pPr/>
              <a:t>22.2.2016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F97E3-993A-4A4F-A57F-4437635BF5C6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464433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F1FE8-BE64-42BA-87D4-15985D5FA659}" type="datetimeFigureOut">
              <a:rPr lang="fi-FI" smtClean="0"/>
              <a:pPr/>
              <a:t>22.2.2016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F97E3-993A-4A4F-A57F-4437635BF5C6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96838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F1FE8-BE64-42BA-87D4-15985D5FA659}" type="datetimeFigureOut">
              <a:rPr lang="fi-FI" smtClean="0"/>
              <a:pPr/>
              <a:t>22.2.2016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F97E3-993A-4A4F-A57F-4437635BF5C6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577322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F1FE8-BE64-42BA-87D4-15985D5FA659}" type="datetimeFigureOut">
              <a:rPr lang="fi-FI" smtClean="0"/>
              <a:pPr/>
              <a:t>22.2.2016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F97E3-993A-4A4F-A57F-4437635BF5C6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703124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F1FE8-BE64-42BA-87D4-15985D5FA659}" type="datetimeFigureOut">
              <a:rPr lang="fi-FI" smtClean="0"/>
              <a:pPr/>
              <a:t>22.2.2016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F97E3-993A-4A4F-A57F-4437635BF5C6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69165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F1FE8-BE64-42BA-87D4-15985D5FA659}" type="datetimeFigureOut">
              <a:rPr lang="fi-FI" smtClean="0"/>
              <a:pPr/>
              <a:t>22.2.2016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F97E3-993A-4A4F-A57F-4437635BF5C6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41440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F1FE8-BE64-42BA-87D4-15985D5FA659}" type="datetimeFigureOut">
              <a:rPr lang="fi-FI" smtClean="0"/>
              <a:pPr/>
              <a:t>22.2.2016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F97E3-993A-4A4F-A57F-4437635BF5C6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42749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F1FE8-BE64-42BA-87D4-15985D5FA659}" type="datetimeFigureOut">
              <a:rPr lang="fi-FI" smtClean="0"/>
              <a:pPr/>
              <a:t>22.2.2016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F97E3-993A-4A4F-A57F-4437635BF5C6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24310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F1FE8-BE64-42BA-87D4-15985D5FA659}" type="datetimeFigureOut">
              <a:rPr lang="fi-FI" smtClean="0"/>
              <a:pPr/>
              <a:t>22.2.2016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F97E3-993A-4A4F-A57F-4437635BF5C6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7" name="Kuva 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5805264"/>
            <a:ext cx="1687688" cy="708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525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u="none" kern="1200">
          <a:solidFill>
            <a:schemeClr val="tx2">
              <a:lumMod val="60000"/>
              <a:lumOff val="4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Suomen YK-liiton </a:t>
            </a:r>
            <a:br>
              <a:rPr lang="fi-FI" dirty="0" smtClean="0"/>
            </a:br>
            <a:r>
              <a:rPr lang="fi-FI" dirty="0" smtClean="0"/>
              <a:t>toimintastrategia 2014-2015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i-FI" sz="3600" dirty="0" smtClean="0"/>
              <a:t>hallitukselle </a:t>
            </a:r>
            <a:r>
              <a:rPr lang="fi-FI" sz="3600" dirty="0" smtClean="0"/>
              <a:t>25.2.2016</a:t>
            </a:r>
            <a:endParaRPr lang="fi-FI" sz="3600" dirty="0"/>
          </a:p>
        </p:txBody>
      </p:sp>
    </p:spTree>
    <p:extLst>
      <p:ext uri="{BB962C8B-B14F-4D97-AF65-F5344CB8AC3E}">
        <p14:creationId xmlns:p14="http://schemas.microsoft.com/office/powerpoint/2010/main" val="2234412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 flipH="1">
            <a:off x="8686800" y="260648"/>
            <a:ext cx="61664" cy="144016"/>
          </a:xfrm>
        </p:spPr>
        <p:txBody>
          <a:bodyPr>
            <a:normAutofit fontScale="90000"/>
          </a:bodyPr>
          <a:lstStyle/>
          <a:p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i-FI" sz="2400" i="1" dirty="0" smtClean="0"/>
              <a:t>”Suomen </a:t>
            </a:r>
            <a:r>
              <a:rPr lang="fi-FI" sz="2400" i="1" dirty="0"/>
              <a:t>YK-liitto on vuonna 1954 perustettu kansalaisjärjestöjen yhteistyöjärjestö. YK-liitto välittää ja tuottaa tietoa Yhdistyneiden kansakuntien päämääristä ja toiminnasta. Liitto kasvattaa ja kouluttaa suomalaisia maailmanlaajuisen vastuunsa tunteviksi ja kantaviksi kansalaisiksi. YK-liitto on asiantunteva vaikuttaja sekä Suomessa että kansainvälisesti.”</a:t>
            </a:r>
            <a:endParaRPr lang="fi-FI" sz="2400" dirty="0"/>
          </a:p>
          <a:p>
            <a:pPr marL="0" indent="0">
              <a:spcBef>
                <a:spcPts val="0"/>
              </a:spcBef>
              <a:buNone/>
            </a:pPr>
            <a:endParaRPr lang="fi-FI" sz="2600" i="1" dirty="0" smtClean="0"/>
          </a:p>
          <a:p>
            <a:pPr marL="0" indent="0">
              <a:buNone/>
            </a:pPr>
            <a:r>
              <a:rPr lang="fi-FI" i="1" dirty="0" smtClean="0">
                <a:solidFill>
                  <a:srgbClr val="0070C0"/>
                </a:solidFill>
              </a:rPr>
              <a:t>AVAINVIESTI:</a:t>
            </a:r>
            <a:r>
              <a:rPr lang="fi-FI" i="1" dirty="0" smtClean="0"/>
              <a:t> </a:t>
            </a:r>
          </a:p>
          <a:p>
            <a:pPr marL="0" indent="0">
              <a:buNone/>
            </a:pPr>
            <a:r>
              <a:rPr lang="fi-FI" dirty="0" smtClean="0"/>
              <a:t>Turvallisuutta </a:t>
            </a:r>
            <a:r>
              <a:rPr lang="fi-FI" dirty="0"/>
              <a:t>ei voi olla ilman kehitystä, kehitystä ei voi olla ilman turvallisuutta, ja kumpaakaan ei voi täysin toteuttaa ellei ihmisoikeuksia kunnioiteta.</a:t>
            </a:r>
          </a:p>
          <a:p>
            <a:pPr marL="0" indent="0">
              <a:buNone/>
            </a:pPr>
            <a:r>
              <a:rPr lang="fi-FI" dirty="0" smtClean="0">
                <a:solidFill>
                  <a:srgbClr val="0070C0"/>
                </a:solidFill>
              </a:rPr>
              <a:t>MISSIO: </a:t>
            </a:r>
          </a:p>
          <a:p>
            <a:pPr marL="0" indent="0">
              <a:buNone/>
            </a:pPr>
            <a:r>
              <a:rPr lang="fi-FI" dirty="0" smtClean="0"/>
              <a:t>YK-liitto </a:t>
            </a:r>
            <a:r>
              <a:rPr lang="fi-FI" dirty="0"/>
              <a:t>kasvattaa maailmanlaajuiseen </a:t>
            </a:r>
            <a:r>
              <a:rPr lang="fi-FI" dirty="0" smtClean="0"/>
              <a:t>vastuuseen</a:t>
            </a:r>
          </a:p>
          <a:p>
            <a:pPr marL="0" indent="0">
              <a:buNone/>
            </a:pPr>
            <a:r>
              <a:rPr lang="fi-FI" dirty="0"/>
              <a:t>YK-liitto on luotettava </a:t>
            </a:r>
            <a:r>
              <a:rPr lang="fi-FI" dirty="0" smtClean="0"/>
              <a:t>tiedonvälityskanava</a:t>
            </a:r>
          </a:p>
          <a:p>
            <a:pPr marL="0" indent="0">
              <a:buNone/>
            </a:pPr>
            <a:r>
              <a:rPr lang="fi-FI" dirty="0"/>
              <a:t>YK-liitto on asiantunteva vaikuttaja</a:t>
            </a:r>
          </a:p>
        </p:txBody>
      </p:sp>
    </p:spTree>
    <p:extLst>
      <p:ext uri="{BB962C8B-B14F-4D97-AF65-F5344CB8AC3E}">
        <p14:creationId xmlns:p14="http://schemas.microsoft.com/office/powerpoint/2010/main" val="1494301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rgbClr val="5A92CF"/>
                </a:solidFill>
              </a:rPr>
              <a:t>VAIKUTTAMISTYÖ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fi-FI" dirty="0"/>
              <a:t>Kansalaisyhteiskunnan ja sen osallistumismahdollisuuksien vahvistaminen Suomessa, EU:ssa ja YK:ssa</a:t>
            </a:r>
          </a:p>
          <a:p>
            <a:pPr lvl="0"/>
            <a:r>
              <a:rPr lang="fi-FI" dirty="0"/>
              <a:t>Monenkeskisen yhteistyön ja YK:n roolin vahvistaminen ihmisoikeuksien, turvallisuuden ja kehityksen edistäjänä (inhimillinen turvallisuus, oikeusperustainen lähtökohta kehitykseen ja ilmastonmuutos ajankohtaisina kysymyksinä)</a:t>
            </a:r>
          </a:p>
          <a:p>
            <a:pPr lvl="0"/>
            <a:r>
              <a:rPr lang="fi-FI" dirty="0"/>
              <a:t>YK:n uudistusprosessin tukeminen Suomen ja EU:n YK-politiikassa </a:t>
            </a:r>
            <a:endParaRPr lang="fi-FI" dirty="0" smtClean="0"/>
          </a:p>
          <a:p>
            <a:pPr marL="0" lvl="0" indent="0">
              <a:buNone/>
            </a:pPr>
            <a:r>
              <a:rPr lang="fi-FI" dirty="0"/>
              <a:t> </a:t>
            </a:r>
            <a:r>
              <a:rPr lang="fi-FI" dirty="0" smtClean="0"/>
              <a:t>   (YK –strategiaryhmä perustettu työn tueksi)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84144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rgbClr val="5A92CF"/>
                </a:solidFill>
              </a:rPr>
              <a:t>TIEDOTUS JA VIESTINTÄ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fi-FI" dirty="0"/>
              <a:t>viestintä on tehokasta, yhdenmukaista ja ajantasaista </a:t>
            </a:r>
          </a:p>
          <a:p>
            <a:pPr lvl="0"/>
            <a:r>
              <a:rPr lang="fi-FI" dirty="0"/>
              <a:t>viestit ovat luotettavia, kiinnostavia ja helposti ymmärrettäviä</a:t>
            </a:r>
          </a:p>
          <a:p>
            <a:pPr lvl="0"/>
            <a:r>
              <a:rPr lang="fi-FI" dirty="0"/>
              <a:t>viestintä on aktiivista ja monipuolista sekä organisaation sisällä että siitä ulospäin</a:t>
            </a:r>
          </a:p>
          <a:p>
            <a:pPr lvl="0"/>
            <a:r>
              <a:rPr lang="fi-FI" dirty="0"/>
              <a:t>viestintään käytetään kulloinkin sopivimpia viestinnän välineitä</a:t>
            </a:r>
          </a:p>
          <a:p>
            <a:r>
              <a:rPr lang="fi-FI" dirty="0"/>
              <a:t>viestintä on ilmeeltään ja ulkoasultaan asiallista ja yhtenäistä </a:t>
            </a:r>
            <a:endParaRPr lang="fi-FI" dirty="0" smtClean="0"/>
          </a:p>
          <a:p>
            <a:r>
              <a:rPr lang="fi-FI" dirty="0" smtClean="0"/>
              <a:t>YK.fi JA yk70v, Globalis.fi, Ykliitto.fi</a:t>
            </a:r>
            <a:r>
              <a:rPr lang="fi-FI" dirty="0"/>
              <a:t>, </a:t>
            </a:r>
            <a:r>
              <a:rPr lang="fi-FI" dirty="0" smtClean="0"/>
              <a:t>pallonkutistajat.fi</a:t>
            </a:r>
          </a:p>
          <a:p>
            <a:r>
              <a:rPr lang="fi-FI" dirty="0" smtClean="0"/>
              <a:t>www.facebook.com/UNAFinland</a:t>
            </a:r>
          </a:p>
        </p:txBody>
      </p:sp>
    </p:spTree>
    <p:extLst>
      <p:ext uri="{BB962C8B-B14F-4D97-AF65-F5344CB8AC3E}">
        <p14:creationId xmlns:p14="http://schemas.microsoft.com/office/powerpoint/2010/main" val="1375343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rgbClr val="5A92CF"/>
                </a:solidFill>
              </a:rPr>
              <a:t>KASVATUS- JA KOULUTUSTOIMINTA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fi-FI" dirty="0"/>
              <a:t>yleisen YK-tietouden ja keskeisten YK- ja muiden globaaliteemojen tunnettuuden lisääminen </a:t>
            </a:r>
          </a:p>
          <a:p>
            <a:pPr lvl="0"/>
            <a:r>
              <a:rPr lang="fi-FI" dirty="0"/>
              <a:t>globaalien keskinäisriippuvuuksien </a:t>
            </a:r>
            <a:r>
              <a:rPr lang="fi-FI" dirty="0" smtClean="0"/>
              <a:t>ymmärtämisen </a:t>
            </a:r>
            <a:r>
              <a:rPr lang="fi-FI" dirty="0"/>
              <a:t>tukeminen ja edistäminen </a:t>
            </a:r>
          </a:p>
          <a:p>
            <a:pPr lvl="0"/>
            <a:r>
              <a:rPr lang="fi-FI" dirty="0"/>
              <a:t>maailmankansalaisuuden omakohtaisen sisäistämisen tukeminen ja edistäminen </a:t>
            </a:r>
            <a:r>
              <a:rPr lang="fi-FI" dirty="0" smtClean="0"/>
              <a:t>(yhdenvertaisuuden</a:t>
            </a:r>
            <a:r>
              <a:rPr lang="fi-FI" dirty="0"/>
              <a:t>, globaalivastuun ja kestävän kehityksen kaltaiset arvot ja asenteet sekä niiden toteuttamiseen omassa elämässä vaadittava tietotaito)</a:t>
            </a:r>
          </a:p>
          <a:p>
            <a:pPr lvl="0"/>
            <a:r>
              <a:rPr lang="fi-FI" dirty="0"/>
              <a:t>omien osallistumis- ja vaikutusmahdollisuuksien ymmärtämisen tukeminen ja edistäminen</a:t>
            </a:r>
          </a:p>
          <a:p>
            <a:pPr lvl="0"/>
            <a:r>
              <a:rPr lang="fi-FI" dirty="0"/>
              <a:t>YK-liiton tunnettuuden lisääminen</a:t>
            </a:r>
          </a:p>
          <a:p>
            <a:r>
              <a:rPr lang="en-US" dirty="0" err="1" smtClean="0"/>
              <a:t>koulujen</a:t>
            </a:r>
            <a:r>
              <a:rPr lang="en-US" dirty="0" smtClean="0"/>
              <a:t> </a:t>
            </a:r>
            <a:r>
              <a:rPr lang="en-US" dirty="0" err="1"/>
              <a:t>ja</a:t>
            </a:r>
            <a:r>
              <a:rPr lang="en-US" dirty="0"/>
              <a:t> </a:t>
            </a:r>
            <a:r>
              <a:rPr lang="en-US" dirty="0" err="1"/>
              <a:t>oppilaitosten</a:t>
            </a:r>
            <a:r>
              <a:rPr lang="en-US" dirty="0"/>
              <a:t> </a:t>
            </a:r>
            <a:r>
              <a:rPr lang="en-US" dirty="0" err="1"/>
              <a:t>opettajien</a:t>
            </a:r>
            <a:r>
              <a:rPr lang="en-US" dirty="0"/>
              <a:t> </a:t>
            </a:r>
            <a:r>
              <a:rPr lang="en-US" dirty="0" err="1"/>
              <a:t>sekä</a:t>
            </a:r>
            <a:r>
              <a:rPr lang="en-US" dirty="0"/>
              <a:t> </a:t>
            </a:r>
            <a:r>
              <a:rPr lang="en-US" dirty="0" err="1"/>
              <a:t>opettajaksi</a:t>
            </a:r>
            <a:r>
              <a:rPr lang="en-US" dirty="0"/>
              <a:t> </a:t>
            </a:r>
            <a:r>
              <a:rPr lang="en-US" dirty="0" err="1"/>
              <a:t>opiskelevien</a:t>
            </a:r>
            <a:r>
              <a:rPr lang="en-US" dirty="0"/>
              <a:t> </a:t>
            </a:r>
            <a:r>
              <a:rPr lang="en-US" dirty="0" err="1"/>
              <a:t>opetustyön</a:t>
            </a:r>
            <a:r>
              <a:rPr lang="en-US" dirty="0"/>
              <a:t> </a:t>
            </a:r>
            <a:r>
              <a:rPr lang="en-US" dirty="0" err="1"/>
              <a:t>ja</a:t>
            </a:r>
            <a:r>
              <a:rPr lang="en-US" dirty="0"/>
              <a:t> </a:t>
            </a:r>
            <a:r>
              <a:rPr lang="en-US" dirty="0" err="1"/>
              <a:t>opetussisältöjen</a:t>
            </a:r>
            <a:r>
              <a:rPr lang="en-US" dirty="0"/>
              <a:t> </a:t>
            </a:r>
            <a:r>
              <a:rPr lang="en-US" dirty="0" err="1" smtClean="0"/>
              <a:t>kehittämistä</a:t>
            </a:r>
            <a:r>
              <a:rPr lang="en-US" dirty="0" smtClean="0"/>
              <a:t> </a:t>
            </a:r>
            <a:r>
              <a:rPr lang="en-US" dirty="0" err="1" smtClean="0"/>
              <a:t>tukemalla</a:t>
            </a:r>
            <a:endParaRPr lang="en-US" dirty="0" smtClean="0"/>
          </a:p>
          <a:p>
            <a:endParaRPr lang="fi-FI" dirty="0" smtClean="0"/>
          </a:p>
          <a:p>
            <a:pPr>
              <a:buFontTx/>
              <a:buChar char="-"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47943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VERKOSTOT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mtClean="0"/>
              <a:t>68 </a:t>
            </a:r>
            <a:r>
              <a:rPr lang="fi-FI" dirty="0" smtClean="0"/>
              <a:t>jäsenjärjestöä, 5 alueellista yhdistystä</a:t>
            </a:r>
          </a:p>
          <a:p>
            <a:r>
              <a:rPr lang="fi-FI" dirty="0" smtClean="0"/>
              <a:t>Unesco –toimikunta, Kestävän kehityksen toimikunta</a:t>
            </a:r>
          </a:p>
          <a:p>
            <a:r>
              <a:rPr lang="fi-FI" dirty="0" smtClean="0"/>
              <a:t>Ihmisoikeuskeskus, </a:t>
            </a:r>
            <a:r>
              <a:rPr lang="fi-FI" dirty="0"/>
              <a:t>IONK, KIOS</a:t>
            </a:r>
            <a:r>
              <a:rPr lang="fi-FI" dirty="0" smtClean="0"/>
              <a:t>, lasten oikeuksien verkosto, </a:t>
            </a:r>
          </a:p>
          <a:p>
            <a:r>
              <a:rPr lang="fi-FI" dirty="0" smtClean="0"/>
              <a:t>OK-opintokeskus, KVK-verkosto,</a:t>
            </a:r>
            <a:r>
              <a:rPr lang="fi-FI" dirty="0"/>
              <a:t> KEPA, </a:t>
            </a:r>
            <a:r>
              <a:rPr lang="fi-FI" dirty="0" smtClean="0"/>
              <a:t>KEHYS</a:t>
            </a:r>
          </a:p>
          <a:p>
            <a:r>
              <a:rPr lang="fi-FI" dirty="0" smtClean="0"/>
              <a:t>ICSW </a:t>
            </a:r>
            <a:r>
              <a:rPr lang="fi-FI" dirty="0"/>
              <a:t>–toimikunta, KATU(EPLO), 1325-verkosto</a:t>
            </a:r>
          </a:p>
          <a:p>
            <a:r>
              <a:rPr lang="fi-FI" dirty="0" smtClean="0"/>
              <a:t>WFUNA, YK-liittojen eurooppalainen ja pohjoismainen yhteistyö</a:t>
            </a:r>
          </a:p>
          <a:p>
            <a:r>
              <a:rPr lang="fi-FI" dirty="0" smtClean="0"/>
              <a:t>YK –järjestöt pohjoismaissa ja kotimaassa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52628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HALLINTO JA TALOUS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Valtionapu </a:t>
            </a:r>
            <a:r>
              <a:rPr lang="fi-FI" dirty="0" smtClean="0"/>
              <a:t>238 </a:t>
            </a:r>
            <a:r>
              <a:rPr lang="fi-FI" dirty="0" smtClean="0"/>
              <a:t>000 euroa </a:t>
            </a:r>
            <a:endParaRPr lang="fi-FI" dirty="0"/>
          </a:p>
          <a:p>
            <a:r>
              <a:rPr lang="fi-FI" dirty="0" smtClean="0"/>
              <a:t>Toiminta-avustus v</a:t>
            </a:r>
            <a:r>
              <a:rPr lang="fi-FI" dirty="0" smtClean="0"/>
              <a:t>iestintä- ja kehityskasvatustoimintaan</a:t>
            </a:r>
          </a:p>
          <a:p>
            <a:r>
              <a:rPr lang="fi-FI" dirty="0" smtClean="0"/>
              <a:t>Itä-Afrikan </a:t>
            </a:r>
            <a:r>
              <a:rPr lang="fi-FI" dirty="0" smtClean="0"/>
              <a:t>YK </a:t>
            </a:r>
            <a:r>
              <a:rPr lang="fi-FI" dirty="0" smtClean="0"/>
              <a:t>–liittojen vaikuttamistyöhanke</a:t>
            </a:r>
            <a:endParaRPr lang="fi-FI" dirty="0" smtClean="0"/>
          </a:p>
          <a:p>
            <a:r>
              <a:rPr lang="fi-FI" dirty="0" smtClean="0"/>
              <a:t>Kokonaisbudjetti n. </a:t>
            </a:r>
            <a:r>
              <a:rPr lang="fi-FI" dirty="0" smtClean="0"/>
              <a:t>450 </a:t>
            </a:r>
            <a:r>
              <a:rPr lang="fi-FI" dirty="0" smtClean="0"/>
              <a:t>000 euroa/vuosi</a:t>
            </a:r>
          </a:p>
          <a:p>
            <a:r>
              <a:rPr lang="fi-FI" dirty="0" smtClean="0"/>
              <a:t>4 </a:t>
            </a:r>
            <a:r>
              <a:rPr lang="fi-FI" dirty="0" smtClean="0"/>
              <a:t>päätoimista </a:t>
            </a:r>
            <a:r>
              <a:rPr lang="fi-FI" dirty="0" smtClean="0"/>
              <a:t>työntekijää</a:t>
            </a:r>
            <a:endParaRPr lang="fi-FI" dirty="0"/>
          </a:p>
          <a:p>
            <a:r>
              <a:rPr lang="fi-FI" dirty="0" smtClean="0"/>
              <a:t>2-4 harjoittelijaa</a:t>
            </a:r>
            <a:endParaRPr lang="fi-FI" dirty="0" smtClean="0"/>
          </a:p>
        </p:txBody>
      </p:sp>
    </p:spTree>
    <p:extLst>
      <p:ext uri="{BB962C8B-B14F-4D97-AF65-F5344CB8AC3E}">
        <p14:creationId xmlns:p14="http://schemas.microsoft.com/office/powerpoint/2010/main" val="3944620519"/>
      </p:ext>
    </p:extLst>
  </p:cSld>
  <p:clrMapOvr>
    <a:masterClrMapping/>
  </p:clrMapOvr>
</p:sld>
</file>

<file path=ppt/theme/theme1.xml><?xml version="1.0" encoding="utf-8"?>
<a:theme xmlns:a="http://schemas.openxmlformats.org/drawingml/2006/main" name="121204_toimintasuunnitelman esittel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88520BDEDAABCE4399EB4B2D280A4B05" ma:contentTypeVersion="2" ma:contentTypeDescription="Luo uusi asiakirja." ma:contentTypeScope="" ma:versionID="9fe53aad78f51509659a25f554867a3a">
  <xsd:schema xmlns:xsd="http://www.w3.org/2001/XMLSchema" xmlns:xs="http://www.w3.org/2001/XMLSchema" xmlns:p="http://schemas.microsoft.com/office/2006/metadata/properties" xmlns:ns2="7e50101a-5c78-4356-b138-a788b5af4801" targetNamespace="http://schemas.microsoft.com/office/2006/metadata/properties" ma:root="true" ma:fieldsID="fe516b38fb478736dcadd6633bd6080c" ns2:_="">
    <xsd:import namespace="7e50101a-5c78-4356-b138-a788b5af480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50101a-5c78-4356-b138-a788b5af480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Jakamisen tiedot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8C7CAB2-3C9B-48B2-96CF-644601B983C9}"/>
</file>

<file path=customXml/itemProps2.xml><?xml version="1.0" encoding="utf-8"?>
<ds:datastoreItem xmlns:ds="http://schemas.openxmlformats.org/officeDocument/2006/customXml" ds:itemID="{C6ACD4E2-4CA1-4AAD-8BF2-6F868BA8701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6A487D1-1C7E-4D18-9F55-6F9272D65961}">
  <ds:schemaRefs>
    <ds:schemaRef ds:uri="http://schemas.microsoft.com/office/2006/metadata/properties"/>
    <ds:schemaRef ds:uri="http://purl.org/dc/dcmitype/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7e50101a-5c78-4356-b138-a788b5af4801"/>
    <ds:schemaRef ds:uri="http://purl.org/dc/terms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121204_toimintasuunnitelman esittely</Template>
  <TotalTime>110</TotalTime>
  <Words>493</Words>
  <Application>Microsoft Office PowerPoint</Application>
  <PresentationFormat>On-screen Show (4:3)</PresentationFormat>
  <Paragraphs>75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121204_toimintasuunnitelman esittely</vt:lpstr>
      <vt:lpstr>Suomen YK-liiton  toimintastrategia 2014-2015</vt:lpstr>
      <vt:lpstr>PowerPoint Presentation</vt:lpstr>
      <vt:lpstr>VAIKUTTAMISTYÖ</vt:lpstr>
      <vt:lpstr>TIEDOTUS JA VIESTINTÄ</vt:lpstr>
      <vt:lpstr>KASVATUS- JA KOULUTUSTOIMINTA</vt:lpstr>
      <vt:lpstr>VERKOSTOT</vt:lpstr>
      <vt:lpstr>HALLINTO JA TALOUS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TOIMINTASUUNNITELMA 2013</dc:title>
  <dc:creator>System User</dc:creator>
  <cp:lastModifiedBy>hlaukko</cp:lastModifiedBy>
  <cp:revision>16</cp:revision>
  <dcterms:created xsi:type="dcterms:W3CDTF">2012-12-04T11:20:59Z</dcterms:created>
  <dcterms:modified xsi:type="dcterms:W3CDTF">2016-02-22T15:24:26Z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0x01010088520BDEDAABCE4399EB4B2D280A4B05</vt:lpwstr>
  </property>
</Properties>
</file>